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59" r:id="rId6"/>
    <p:sldId id="260"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BE649DA-4804-4B24-892A-1474467CA8B7}" type="datetimeFigureOut">
              <a:rPr lang="en-US" smtClean="0"/>
              <a:t>12/1/2011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5EF049E-15D6-4681-8444-852C08847B77}"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E649DA-4804-4B24-892A-1474467CA8B7}"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049E-15D6-4681-8444-852C08847B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E649DA-4804-4B24-892A-1474467CA8B7}"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049E-15D6-4681-8444-852C08847B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E649DA-4804-4B24-892A-1474467CA8B7}"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049E-15D6-4681-8444-852C08847B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E649DA-4804-4B24-892A-1474467CA8B7}"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049E-15D6-4681-8444-852C08847B7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BE649DA-4804-4B24-892A-1474467CA8B7}" type="datetimeFigureOut">
              <a:rPr lang="en-US" smtClean="0"/>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049E-15D6-4681-8444-852C08847B77}"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E649DA-4804-4B24-892A-1474467CA8B7}" type="datetimeFigureOut">
              <a:rPr lang="en-US" smtClean="0"/>
              <a:t>12/1/2011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049E-15D6-4681-8444-852C08847B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E649DA-4804-4B24-892A-1474467CA8B7}" type="datetimeFigureOut">
              <a:rPr lang="en-US" smtClean="0"/>
              <a:t>12/1/2011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049E-15D6-4681-8444-852C08847B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649DA-4804-4B24-892A-1474467CA8B7}" type="datetimeFigureOut">
              <a:rPr lang="en-US" smtClean="0"/>
              <a:t>12/1/2011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049E-15D6-4681-8444-852C08847B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BE649DA-4804-4B24-892A-1474467CA8B7}" type="datetimeFigureOut">
              <a:rPr lang="en-US" smtClean="0"/>
              <a:t>12/1/2011</a:t>
            </a:fld>
            <a:endParaRPr lang="en-US"/>
          </a:p>
        </p:txBody>
      </p:sp>
      <p:sp>
        <p:nvSpPr>
          <p:cNvPr id="7" name="Slide Number Placeholder 6"/>
          <p:cNvSpPr>
            <a:spLocks noGrp="1"/>
          </p:cNvSpPr>
          <p:nvPr>
            <p:ph type="sldNum" sz="quarter" idx="12"/>
          </p:nvPr>
        </p:nvSpPr>
        <p:spPr/>
        <p:txBody>
          <a:bodyPr/>
          <a:lstStyle/>
          <a:p>
            <a:fld id="{C5EF049E-15D6-4681-8444-852C08847B77}"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E649DA-4804-4B24-892A-1474467CA8B7}" type="datetimeFigureOut">
              <a:rPr lang="en-US" smtClean="0"/>
              <a:t>12/1/2011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5EF049E-15D6-4681-8444-852C08847B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BE649DA-4804-4B24-892A-1474467CA8B7}" type="datetimeFigureOut">
              <a:rPr lang="en-US" smtClean="0"/>
              <a:t>12/1/2011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5EF049E-15D6-4681-8444-852C08847B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Plagiarism</a:t>
            </a:r>
            <a:endParaRPr lang="en-US" dirty="0"/>
          </a:p>
        </p:txBody>
      </p:sp>
      <p:sp>
        <p:nvSpPr>
          <p:cNvPr id="3" name="Subtitle 2"/>
          <p:cNvSpPr>
            <a:spLocks noGrp="1"/>
          </p:cNvSpPr>
          <p:nvPr>
            <p:ph type="subTitle" idx="1"/>
          </p:nvPr>
        </p:nvSpPr>
        <p:spPr/>
        <p:txBody>
          <a:bodyPr/>
          <a:lstStyle/>
          <a:p>
            <a:r>
              <a:rPr lang="en-US" smtClean="0"/>
              <a:t>Dunmire</a:t>
            </a:r>
            <a:endParaRPr lang="en-US" dirty="0"/>
          </a:p>
        </p:txBody>
      </p:sp>
    </p:spTree>
    <p:extLst>
      <p:ext uri="{BB962C8B-B14F-4D97-AF65-F5344CB8AC3E}">
        <p14:creationId xmlns:p14="http://schemas.microsoft.com/office/powerpoint/2010/main" val="3082479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Cites	</a:t>
            </a:r>
            <a:endParaRPr lang="en-US" dirty="0"/>
          </a:p>
        </p:txBody>
      </p:sp>
      <p:sp>
        <p:nvSpPr>
          <p:cNvPr id="3" name="Content Placeholder 2"/>
          <p:cNvSpPr>
            <a:spLocks noGrp="1"/>
          </p:cNvSpPr>
          <p:nvPr>
            <p:ph idx="1"/>
          </p:nvPr>
        </p:nvSpPr>
        <p:spPr/>
        <p:txBody>
          <a:bodyPr/>
          <a:lstStyle/>
          <a:p>
            <a:r>
              <a:rPr lang="en-US" dirty="0" smtClean="0"/>
              <a:t>Easybib.com</a:t>
            </a:r>
          </a:p>
          <a:p>
            <a:r>
              <a:rPr lang="en-US" dirty="0" smtClean="0"/>
              <a:t>Citationmachine.net</a:t>
            </a:r>
          </a:p>
          <a:p>
            <a:r>
              <a:rPr lang="en-US" dirty="0" smtClean="0"/>
              <a:t>Either of these make it super easy to cite sources correctly and quickly!</a:t>
            </a:r>
            <a:endParaRPr lang="en-US" dirty="0"/>
          </a:p>
        </p:txBody>
      </p:sp>
    </p:spTree>
    <p:extLst>
      <p:ext uri="{BB962C8B-B14F-4D97-AF65-F5344CB8AC3E}">
        <p14:creationId xmlns:p14="http://schemas.microsoft.com/office/powerpoint/2010/main" val="1541650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 is….</a:t>
            </a:r>
            <a:endParaRPr lang="en-US" dirty="0"/>
          </a:p>
        </p:txBody>
      </p:sp>
      <p:sp>
        <p:nvSpPr>
          <p:cNvPr id="3" name="Content Placeholder 2"/>
          <p:cNvSpPr>
            <a:spLocks noGrp="1"/>
          </p:cNvSpPr>
          <p:nvPr>
            <p:ph idx="1"/>
          </p:nvPr>
        </p:nvSpPr>
        <p:spPr/>
        <p:txBody>
          <a:bodyPr/>
          <a:lstStyle/>
          <a:p>
            <a:r>
              <a:rPr lang="en-US" dirty="0" smtClean="0"/>
              <a:t>Taking something without permission and claiming it as your own</a:t>
            </a:r>
            <a:endParaRPr lang="en-US" dirty="0"/>
          </a:p>
        </p:txBody>
      </p:sp>
    </p:spTree>
    <p:extLst>
      <p:ext uri="{BB962C8B-B14F-4D97-AF65-F5344CB8AC3E}">
        <p14:creationId xmlns:p14="http://schemas.microsoft.com/office/powerpoint/2010/main" val="9321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means…</a:t>
            </a:r>
            <a:endParaRPr lang="en-US" dirty="0"/>
          </a:p>
        </p:txBody>
      </p:sp>
      <p:sp>
        <p:nvSpPr>
          <p:cNvPr id="3" name="Content Placeholder 2"/>
          <p:cNvSpPr>
            <a:spLocks noGrp="1"/>
          </p:cNvSpPr>
          <p:nvPr>
            <p:ph idx="1"/>
          </p:nvPr>
        </p:nvSpPr>
        <p:spPr/>
        <p:txBody>
          <a:bodyPr/>
          <a:lstStyle/>
          <a:p>
            <a:r>
              <a:rPr lang="en-US" dirty="0" smtClean="0"/>
              <a:t>A student finds a website that has an AWESOME article/paper on it, they copy it and hand it in to the teacher. The teacher thinks the student wrote it. </a:t>
            </a:r>
          </a:p>
          <a:p>
            <a:endParaRPr lang="en-US" dirty="0"/>
          </a:p>
          <a:p>
            <a:r>
              <a:rPr lang="en-US" dirty="0" smtClean="0"/>
              <a:t>This article has now been plagiarized. </a:t>
            </a:r>
            <a:endParaRPr lang="en-US" dirty="0"/>
          </a:p>
        </p:txBody>
      </p:sp>
    </p:spTree>
    <p:extLst>
      <p:ext uri="{BB962C8B-B14F-4D97-AF65-F5344CB8AC3E}">
        <p14:creationId xmlns:p14="http://schemas.microsoft.com/office/powerpoint/2010/main" val="3234094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smtClean="0"/>
              <a:t>An Example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600200"/>
            <a:ext cx="7239000" cy="4816328"/>
          </a:xfrm>
        </p:spPr>
      </p:pic>
    </p:spTree>
    <p:extLst>
      <p:ext uri="{BB962C8B-B14F-4D97-AF65-F5344CB8AC3E}">
        <p14:creationId xmlns:p14="http://schemas.microsoft.com/office/powerpoint/2010/main" val="313108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Many sites provide students with an actual paper</a:t>
            </a:r>
            <a:endParaRPr lang="en-US" dirty="0"/>
          </a:p>
        </p:txBody>
      </p:sp>
      <p:sp>
        <p:nvSpPr>
          <p:cNvPr id="3" name="Content Placeholder 2"/>
          <p:cNvSpPr>
            <a:spLocks noGrp="1"/>
          </p:cNvSpPr>
          <p:nvPr>
            <p:ph idx="1"/>
          </p:nvPr>
        </p:nvSpPr>
        <p:spPr/>
        <p:txBody>
          <a:bodyPr/>
          <a:lstStyle/>
          <a:p>
            <a:r>
              <a:rPr lang="en-US" dirty="0" smtClean="0"/>
              <a:t>Sites to look out for are: </a:t>
            </a:r>
          </a:p>
          <a:p>
            <a:r>
              <a:rPr lang="en-US" dirty="0" err="1" smtClean="0"/>
              <a:t>Squidoo</a:t>
            </a:r>
            <a:endParaRPr lang="en-US" dirty="0" smtClean="0"/>
          </a:p>
          <a:p>
            <a:r>
              <a:rPr lang="en-US" dirty="0" smtClean="0"/>
              <a:t>Anything that includes “papers” in the title</a:t>
            </a:r>
          </a:p>
          <a:p>
            <a:r>
              <a:rPr lang="en-US" dirty="0" smtClean="0"/>
              <a:t>Term papers</a:t>
            </a:r>
          </a:p>
          <a:p>
            <a:r>
              <a:rPr lang="en-US" dirty="0" smtClean="0"/>
              <a:t>Essays</a:t>
            </a:r>
          </a:p>
          <a:p>
            <a:r>
              <a:rPr lang="en-US" dirty="0" smtClean="0"/>
              <a:t>BLOGS</a:t>
            </a:r>
          </a:p>
          <a:p>
            <a:r>
              <a:rPr lang="en-US" dirty="0" smtClean="0"/>
              <a:t>Anything you take from these is plagiarism</a:t>
            </a:r>
          </a:p>
        </p:txBody>
      </p:sp>
    </p:spTree>
    <p:extLst>
      <p:ext uri="{BB962C8B-B14F-4D97-AF65-F5344CB8AC3E}">
        <p14:creationId xmlns:p14="http://schemas.microsoft.com/office/powerpoint/2010/main" val="1101496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these sites</a:t>
            </a:r>
            <a:endParaRPr lang="en-US" dirty="0"/>
          </a:p>
        </p:txBody>
      </p:sp>
      <p:sp>
        <p:nvSpPr>
          <p:cNvPr id="3" name="Content Placeholder 2"/>
          <p:cNvSpPr>
            <a:spLocks noGrp="1"/>
          </p:cNvSpPr>
          <p:nvPr>
            <p:ph idx="1"/>
          </p:nvPr>
        </p:nvSpPr>
        <p:spPr/>
        <p:txBody>
          <a:bodyPr>
            <a:normAutofit lnSpcReduction="10000"/>
          </a:bodyPr>
          <a:lstStyle/>
          <a:p>
            <a:r>
              <a:rPr lang="en-US" dirty="0" smtClean="0"/>
              <a:t>You have no idea who wrote the paper</a:t>
            </a:r>
          </a:p>
          <a:p>
            <a:r>
              <a:rPr lang="en-US" dirty="0" smtClean="0"/>
              <a:t>You are probably stealing from someone who has no idea what they are talking about</a:t>
            </a:r>
          </a:p>
          <a:p>
            <a:r>
              <a:rPr lang="en-US" dirty="0" smtClean="0"/>
              <a:t>It’s easy to determine that someone didn’t write a paper</a:t>
            </a:r>
          </a:p>
          <a:p>
            <a:pPr lvl="1"/>
            <a:r>
              <a:rPr lang="en-US" dirty="0" smtClean="0"/>
              <a:t>Requirements</a:t>
            </a:r>
          </a:p>
          <a:p>
            <a:pPr lvl="1"/>
            <a:r>
              <a:rPr lang="en-US" dirty="0" smtClean="0"/>
              <a:t>Effectiveness</a:t>
            </a:r>
          </a:p>
          <a:p>
            <a:pPr lvl="1"/>
            <a:r>
              <a:rPr lang="en-US" dirty="0" smtClean="0"/>
              <a:t>Point of View</a:t>
            </a:r>
            <a:endParaRPr lang="en-US" dirty="0"/>
          </a:p>
        </p:txBody>
      </p:sp>
    </p:spTree>
    <p:extLst>
      <p:ext uri="{BB962C8B-B14F-4D97-AF65-F5344CB8AC3E}">
        <p14:creationId xmlns:p14="http://schemas.microsoft.com/office/powerpoint/2010/main" val="1097886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USABLE info</a:t>
            </a:r>
            <a:endParaRPr lang="en-US" dirty="0"/>
          </a:p>
        </p:txBody>
      </p:sp>
      <p:sp>
        <p:nvSpPr>
          <p:cNvPr id="3" name="Content Placeholder 2"/>
          <p:cNvSpPr>
            <a:spLocks noGrp="1"/>
          </p:cNvSpPr>
          <p:nvPr>
            <p:ph idx="1"/>
          </p:nvPr>
        </p:nvSpPr>
        <p:spPr/>
        <p:txBody>
          <a:bodyPr/>
          <a:lstStyle/>
          <a:p>
            <a:r>
              <a:rPr lang="en-US" dirty="0" smtClean="0"/>
              <a:t>You can use a variety of different information you find on the internet</a:t>
            </a:r>
          </a:p>
          <a:p>
            <a:r>
              <a:rPr lang="en-US" dirty="0" smtClean="0"/>
              <a:t>YOU MUST GIVE CREDIT to who did it!</a:t>
            </a:r>
          </a:p>
          <a:p>
            <a:r>
              <a:rPr lang="en-US" dirty="0" smtClean="0"/>
              <a:t>Here are some examples: </a:t>
            </a:r>
          </a:p>
          <a:p>
            <a:endParaRPr lang="en-US" dirty="0" smtClean="0"/>
          </a:p>
        </p:txBody>
      </p:sp>
    </p:spTree>
    <p:extLst>
      <p:ext uri="{BB962C8B-B14F-4D97-AF65-F5344CB8AC3E}">
        <p14:creationId xmlns:p14="http://schemas.microsoft.com/office/powerpoint/2010/main" val="3603864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lstStyle/>
          <a:p>
            <a:pPr indent="-457200">
              <a:spcBef>
                <a:spcPts val="0"/>
              </a:spcBef>
            </a:pPr>
            <a:r>
              <a:rPr lang="en-US" b="0" i="0" u="none" strike="noStrike" dirty="0" err="1" smtClean="0">
                <a:solidFill>
                  <a:srgbClr val="000000"/>
                </a:solidFill>
                <a:effectLst/>
                <a:latin typeface="Times New Roman"/>
              </a:rPr>
              <a:t>Feffer</a:t>
            </a:r>
            <a:r>
              <a:rPr lang="en-US" b="0" i="0" u="none" strike="noStrike" dirty="0" smtClean="0">
                <a:solidFill>
                  <a:srgbClr val="000000"/>
                </a:solidFill>
                <a:effectLst/>
                <a:latin typeface="Times New Roman"/>
              </a:rPr>
              <a:t>, John. "A Multipolar Moment? | FPIF." </a:t>
            </a:r>
            <a:r>
              <a:rPr lang="en-US" b="0" i="1" u="none" strike="noStrike" dirty="0" smtClean="0">
                <a:solidFill>
                  <a:srgbClr val="000000"/>
                </a:solidFill>
                <a:effectLst/>
                <a:latin typeface="Times New Roman"/>
              </a:rPr>
              <a:t>Foreign Policy In Focus | International Affairs, Peace, Justice, and Environment</a:t>
            </a:r>
            <a:r>
              <a:rPr lang="en-US" b="0" i="0" u="none" strike="noStrike" dirty="0" smtClean="0">
                <a:solidFill>
                  <a:srgbClr val="000000"/>
                </a:solidFill>
                <a:effectLst/>
                <a:latin typeface="Times New Roman"/>
              </a:rPr>
              <a:t>. 17 Feb. 2009. Web. 16 Nov. 2011. &lt;http://www.fpif.org/articles/a_multipolar_moment&gt;.</a:t>
            </a:r>
            <a:endParaRPr lang="en-US" dirty="0" smtClean="0">
              <a:effectLst/>
            </a:endParaRPr>
          </a:p>
          <a:p>
            <a:endParaRPr lang="en-US" dirty="0"/>
          </a:p>
        </p:txBody>
      </p:sp>
    </p:spTree>
    <p:extLst>
      <p:ext uri="{BB962C8B-B14F-4D97-AF65-F5344CB8AC3E}">
        <p14:creationId xmlns:p14="http://schemas.microsoft.com/office/powerpoint/2010/main" val="1695623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fontScale="32500" lnSpcReduction="20000"/>
          </a:bodyPr>
          <a:lstStyle/>
          <a:p>
            <a:r>
              <a:rPr lang="en-US" dirty="0"/>
              <a:t>Layne, Christopher, and Bradley A. Thayer. </a:t>
            </a:r>
            <a:r>
              <a:rPr lang="en-US" i="1" dirty="0"/>
              <a:t>American Empire : a Debate</a:t>
            </a:r>
            <a:r>
              <a:rPr lang="en-US" dirty="0"/>
              <a:t>. New York: </a:t>
            </a:r>
            <a:r>
              <a:rPr lang="en-US" dirty="0" err="1"/>
              <a:t>Routledge</a:t>
            </a:r>
            <a:r>
              <a:rPr lang="en-US" dirty="0"/>
              <a:t>, 2007. 70-71. Print</a:t>
            </a:r>
            <a:r>
              <a:rPr lang="en-US" dirty="0" smtClean="0"/>
              <a:t>.</a:t>
            </a:r>
          </a:p>
          <a:p>
            <a:pPr marL="0" indent="0">
              <a:buNone/>
            </a:pPr>
            <a:endParaRPr lang="en-US" dirty="0" smtClean="0">
              <a:effectLst/>
            </a:endParaRPr>
          </a:p>
          <a:p>
            <a:r>
              <a:rPr lang="en-US" b="1" u="sng" dirty="0"/>
              <a:t>Source text (if electronic):</a:t>
            </a:r>
            <a:r>
              <a:rPr lang="en-US" dirty="0" smtClean="0"/>
              <a:t/>
            </a:r>
            <a:br>
              <a:rPr lang="en-US" dirty="0" smtClean="0"/>
            </a:br>
            <a:r>
              <a:rPr lang="en-US" dirty="0"/>
              <a:t>After 9/11, many foreign policy analysts and pundits asked the question, “Why do they hate us?” This question missed the key point, however. No doubt, there are Islamic fundamentalists who do “hate” the United States for cultural, religious, and ideological reasons. And, for sure, notwithstanding American neoconservatives’ obvious relish for making it so, to some extent the War on Terrorism inescapably has overtones of a “clash of civilizations.” Still, this isn’t—and should not be allowed to become—a replay of the Crusades</a:t>
            </a:r>
            <a:r>
              <a:rPr lang="en-US" b="1" dirty="0"/>
              <a:t>. As </a:t>
            </a:r>
            <a:r>
              <a:rPr lang="en-US" b="1" dirty="0" err="1"/>
              <a:t>Scheuer</a:t>
            </a:r>
            <a:r>
              <a:rPr lang="en-US" b="1" dirty="0"/>
              <a:t> says, </a:t>
            </a:r>
            <a:r>
              <a:rPr lang="en-US" dirty="0"/>
              <a:t>“one of the greatest dangers for Americans in deciding how to confront the Islamist threat lies in continuing to believe—at the urging of senior U.S. leaders—that Muslims hate and attack us for what we are and think, rather than for what we do.”</a:t>
            </a:r>
            <a:r>
              <a:rPr lang="en-US" b="1" dirty="0"/>
              <a:t>  </a:t>
            </a:r>
            <a:r>
              <a:rPr lang="en-US" dirty="0"/>
              <a:t>The United States may be greatly reviled in some quarters of the Islamic world, but were the United States not so intimately involved in the affairs of the Middle East, it’s hardly likely that this detestation would have manifested itself as violently as it did on 9/11</a:t>
            </a:r>
            <a:r>
              <a:rPr lang="en-US" b="1" dirty="0"/>
              <a:t>. </a:t>
            </a:r>
            <a:r>
              <a:rPr lang="en-US" dirty="0"/>
              <a:t>Experts on terrorism understand the political motives that drive the actions of groups like al Qaeda. In his important recent study of suicide terrorists, Robert A. </a:t>
            </a:r>
            <a:r>
              <a:rPr lang="en-US" dirty="0" err="1"/>
              <a:t>Pape</a:t>
            </a:r>
            <a:r>
              <a:rPr lang="en-US" dirty="0"/>
              <a:t> found that what </a:t>
            </a:r>
            <a:r>
              <a:rPr lang="en-US" dirty="0">
                <a:solidFill>
                  <a:srgbClr val="0070C0"/>
                </a:solidFill>
              </a:rPr>
              <a:t>“nearly all suicide terrorist attacks have in common is a specific secular and strategic goal: to compel modern democracies to withdraw military forces from territory that the terrorists consider to be their homeland.”</a:t>
            </a:r>
            <a:r>
              <a:rPr lang="en-US" dirty="0"/>
              <a:t>56 </a:t>
            </a:r>
            <a:r>
              <a:rPr lang="en-US" dirty="0" err="1"/>
              <a:t>Pape</a:t>
            </a:r>
            <a:r>
              <a:rPr lang="en-US" dirty="0"/>
              <a:t> found that “even at Qaeda fits this pattern: although Saudi Arabia is not under American military occupation per se, a principal objective of Osama bin Laden is the expulsion of American troops from the Persian Gulf and the reduction of Washington’s power in the region.” This finding is seconded by </a:t>
            </a:r>
            <a:r>
              <a:rPr lang="en-US" dirty="0" err="1"/>
              <a:t>Scheuer</a:t>
            </a:r>
            <a:r>
              <a:rPr lang="en-US" dirty="0"/>
              <a:t>, who describes bin Laden’s objectives as: “the end of U.S. aid to Israel and the ultimate elimination of that state; the removal of U.S. and Western forces from the Arabian Peninsula; the removal of U.S. and Western military forces from Iraq, Afghanistan, and other Muslim lands; the end of U.S. support for oppression of Muslims by Russia, China, and India; the end of U.S. protection for repressive, apostate Muslim regimes in Saudi Arabia, Kuwait, Egypt, Jordan, et cetera; and the conservation of the Muslim world’s energy resources and their sale at higher prices</a:t>
            </a:r>
            <a:r>
              <a:rPr lang="en-US" dirty="0">
                <a:solidFill>
                  <a:srgbClr val="0070C0"/>
                </a:solidFill>
              </a:rPr>
              <a:t>.” Simply put, it is American primacy, and the policies that flow from it, that have made the United States a lightning rod for Islamic anger</a:t>
            </a:r>
            <a:r>
              <a:rPr lang="en-US" b="1" dirty="0">
                <a:solidFill>
                  <a:srgbClr val="0070C0"/>
                </a:solidFill>
              </a:rPr>
              <a:t>.</a:t>
            </a:r>
            <a:r>
              <a:rPr lang="en-US" dirty="0" smtClean="0">
                <a:solidFill>
                  <a:srgbClr val="0070C0"/>
                </a:solidFill>
              </a:rPr>
              <a:t/>
            </a:r>
            <a:br>
              <a:rPr lang="en-US" dirty="0" smtClean="0">
                <a:solidFill>
                  <a:srgbClr val="0070C0"/>
                </a:solidFill>
              </a:rPr>
            </a:br>
            <a:endParaRPr lang="en-US" dirty="0">
              <a:solidFill>
                <a:srgbClr val="0070C0"/>
              </a:solidFill>
            </a:endParaRPr>
          </a:p>
        </p:txBody>
      </p:sp>
    </p:spTree>
    <p:extLst>
      <p:ext uri="{BB962C8B-B14F-4D97-AF65-F5344CB8AC3E}">
        <p14:creationId xmlns:p14="http://schemas.microsoft.com/office/powerpoint/2010/main" val="29584626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397</TotalTime>
  <Words>267</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Plagiarism</vt:lpstr>
      <vt:lpstr>Plagiarism is….</vt:lpstr>
      <vt:lpstr>What this means…</vt:lpstr>
      <vt:lpstr>An Example</vt:lpstr>
      <vt:lpstr>Many sites provide students with an actual paper</vt:lpstr>
      <vt:lpstr>Problems with these sites</vt:lpstr>
      <vt:lpstr>Getting USABLE info</vt:lpstr>
      <vt:lpstr>Example 1</vt:lpstr>
      <vt:lpstr>Example 2</vt:lpstr>
      <vt:lpstr>Helpful Cites </vt:lpstr>
    </vt:vector>
  </TitlesOfParts>
  <Company>Salina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Dunmire, Lindsey</dc:creator>
  <cp:lastModifiedBy>Dunmire, Lindsey</cp:lastModifiedBy>
  <cp:revision>10</cp:revision>
  <dcterms:created xsi:type="dcterms:W3CDTF">2011-12-01T13:17:08Z</dcterms:created>
  <dcterms:modified xsi:type="dcterms:W3CDTF">2011-12-01T19:54:18Z</dcterms:modified>
</cp:coreProperties>
</file>