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DDC7AD-BB42-41DC-B2B4-14F44BA5890B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ECF58E-CF4C-4121-B2F0-B3A8B7783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CF58E-CF4C-4121-B2F0-B3A8B77834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4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3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0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5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2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2AEE-9D9C-4554-AB61-34EA8FEA936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617F-DE98-4366-8D35-2650CAA2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636" y="659993"/>
            <a:ext cx="2133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 – </a:t>
            </a:r>
            <a:r>
              <a:rPr lang="en-US" dirty="0" smtClean="0">
                <a:latin typeface="+mj-lt"/>
                <a:cs typeface="Aharoni" panose="02010803020104030203" pitchFamily="2" charset="-79"/>
              </a:rPr>
              <a:t>Topic- </a:t>
            </a:r>
          </a:p>
          <a:p>
            <a:r>
              <a:rPr lang="en-US" sz="1400" dirty="0" smtClean="0">
                <a:latin typeface="+mj-lt"/>
                <a:cs typeface="Aharoni" panose="02010803020104030203" pitchFamily="2" charset="-79"/>
              </a:rPr>
              <a:t>Comes from Essay Prompt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O- </a:t>
            </a:r>
            <a:r>
              <a:rPr lang="en-US" dirty="0" smtClean="0">
                <a:latin typeface="+mj-lt"/>
                <a:cs typeface="Aharoni" panose="02010803020104030203" pitchFamily="2" charset="-79"/>
              </a:rPr>
              <a:t>Opinion</a:t>
            </a:r>
          </a:p>
          <a:p>
            <a:r>
              <a:rPr lang="en-US" sz="1400" dirty="0" smtClean="0">
                <a:latin typeface="+mj-lt"/>
                <a:cs typeface="Aharoni" panose="02010803020104030203" pitchFamily="2" charset="-79"/>
              </a:rPr>
              <a:t>Comes from your Brain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 - </a:t>
            </a:r>
            <a:r>
              <a:rPr lang="en-US" dirty="0" smtClean="0">
                <a:latin typeface="+mj-lt"/>
                <a:cs typeface="Aharoni" panose="02010803020104030203" pitchFamily="2" charset="-79"/>
              </a:rPr>
              <a:t>Point 1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 - </a:t>
            </a:r>
            <a:r>
              <a:rPr lang="en-US" dirty="0" smtClean="0">
                <a:latin typeface="+mj-lt"/>
                <a:cs typeface="Aharoni" panose="02010803020104030203" pitchFamily="2" charset="-79"/>
              </a:rPr>
              <a:t>Point 2</a:t>
            </a: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 – </a:t>
            </a:r>
            <a:r>
              <a:rPr lang="en-US" dirty="0" smtClean="0">
                <a:latin typeface="+mj-lt"/>
                <a:cs typeface="Aharoni" panose="02010803020104030203" pitchFamily="2" charset="-79"/>
              </a:rPr>
              <a:t>Point 3</a:t>
            </a:r>
          </a:p>
          <a:p>
            <a:r>
              <a:rPr lang="en-US" dirty="0" smtClean="0">
                <a:latin typeface="+mj-lt"/>
                <a:cs typeface="Aharoni" panose="02010803020104030203" pitchFamily="2" charset="-79"/>
              </a:rPr>
              <a:t>= THESIS</a:t>
            </a:r>
            <a:endParaRPr lang="en-US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82" y="290945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1- Make Thesis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6982" y="287190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2- Make Introduction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09" y="3155085"/>
            <a:ext cx="2514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 Attention Getter</a:t>
            </a:r>
          </a:p>
          <a:p>
            <a:r>
              <a:rPr lang="en-US" sz="1600" dirty="0" smtClean="0"/>
              <a:t>         </a:t>
            </a:r>
            <a:r>
              <a:rPr lang="en-US" sz="1600" dirty="0"/>
              <a:t>a</a:t>
            </a:r>
            <a:r>
              <a:rPr lang="en-US" sz="1600" dirty="0" smtClean="0"/>
              <a:t>. Statistic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(9/10 people chew gum)</a:t>
            </a:r>
          </a:p>
          <a:p>
            <a:r>
              <a:rPr lang="en-US" dirty="0" smtClean="0"/>
              <a:t>         b. </a:t>
            </a:r>
            <a:r>
              <a:rPr lang="en-US" sz="1600" dirty="0" smtClean="0"/>
              <a:t>Story</a:t>
            </a:r>
          </a:p>
          <a:p>
            <a:r>
              <a:rPr lang="en-US" dirty="0" smtClean="0"/>
              <a:t>          </a:t>
            </a:r>
            <a:r>
              <a:rPr lang="en-US" sz="1200" dirty="0" smtClean="0"/>
              <a:t>(I got gum in my hair once    	and…. )</a:t>
            </a:r>
          </a:p>
          <a:p>
            <a:r>
              <a:rPr lang="en-US" dirty="0" smtClean="0"/>
              <a:t>         c. </a:t>
            </a:r>
            <a:r>
              <a:rPr lang="en-US" sz="1600" dirty="0" smtClean="0"/>
              <a:t>Quote</a:t>
            </a:r>
            <a:r>
              <a:rPr lang="en-US" dirty="0" smtClean="0"/>
              <a:t>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(In F451, </a:t>
            </a:r>
            <a:r>
              <a:rPr lang="en-US" sz="1200" dirty="0" err="1" smtClean="0"/>
              <a:t>Montag</a:t>
            </a:r>
            <a:r>
              <a:rPr lang="en-US" sz="1200" dirty="0" smtClean="0"/>
              <a:t> says        	“…(Bradbury 1)”</a:t>
            </a:r>
          </a:p>
          <a:p>
            <a:r>
              <a:rPr lang="en-US" sz="2000" dirty="0" smtClean="0"/>
              <a:t>2</a:t>
            </a:r>
            <a:r>
              <a:rPr lang="en-US" sz="1600" dirty="0" smtClean="0"/>
              <a:t>. Explanation of attention getter</a:t>
            </a:r>
          </a:p>
          <a:p>
            <a:r>
              <a:rPr lang="en-US" sz="1600" dirty="0" smtClean="0"/>
              <a:t>3. Connection to topic</a:t>
            </a:r>
          </a:p>
          <a:p>
            <a:r>
              <a:rPr lang="en-US" sz="1600" dirty="0" smtClean="0"/>
              <a:t>4. Connection to topic</a:t>
            </a:r>
          </a:p>
          <a:p>
            <a:r>
              <a:rPr lang="en-US" sz="1600" dirty="0" smtClean="0"/>
              <a:t>5. Thesis Statement</a:t>
            </a:r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04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 – Make Conclusion</a:t>
            </a:r>
            <a:endParaRPr lang="en-US" b="1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1101436" y="2514600"/>
            <a:ext cx="1745673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40182" y="2514600"/>
            <a:ext cx="6927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932709" y="6248400"/>
            <a:ext cx="9074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81400" y="674131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Transition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err="1" smtClean="0"/>
              <a:t>Pt</a:t>
            </a:r>
            <a:r>
              <a:rPr lang="en-US" dirty="0" smtClean="0"/>
              <a:t> 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err="1" smtClean="0"/>
              <a:t>Pt</a:t>
            </a:r>
            <a:r>
              <a:rPr lang="en-US" dirty="0" smtClean="0"/>
              <a:t> 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err="1" smtClean="0"/>
              <a:t>Pt</a:t>
            </a:r>
            <a:r>
              <a:rPr lang="en-US" dirty="0" smtClean="0"/>
              <a:t> 3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Refer Back to Attention Getter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1285009" y="1143000"/>
            <a:ext cx="2296391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1285009" y="1371600"/>
            <a:ext cx="2296391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285009" y="1752600"/>
            <a:ext cx="2296391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1752600" y="2362200"/>
            <a:ext cx="2057402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400800" y="290946"/>
            <a:ext cx="2590800" cy="27838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477000" y="489466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Thus</a:t>
            </a:r>
          </a:p>
          <a:p>
            <a:r>
              <a:rPr lang="en-US" dirty="0" smtClean="0"/>
              <a:t>Further</a:t>
            </a:r>
          </a:p>
          <a:p>
            <a:r>
              <a:rPr lang="en-US" dirty="0" smtClean="0"/>
              <a:t>Therefore</a:t>
            </a:r>
          </a:p>
          <a:p>
            <a:r>
              <a:rPr lang="en-US" dirty="0" smtClean="0"/>
              <a:t>However</a:t>
            </a:r>
          </a:p>
          <a:p>
            <a:r>
              <a:rPr lang="en-US" dirty="0" smtClean="0"/>
              <a:t>Finally</a:t>
            </a:r>
          </a:p>
          <a:p>
            <a:r>
              <a:rPr lang="en-US" dirty="0" smtClean="0"/>
              <a:t>Furthermore</a:t>
            </a:r>
          </a:p>
          <a:p>
            <a:r>
              <a:rPr lang="en-US" dirty="0" smtClean="0"/>
              <a:t>Also</a:t>
            </a:r>
          </a:p>
          <a:p>
            <a:r>
              <a:rPr lang="en-US" dirty="0" smtClean="0"/>
              <a:t>Then </a:t>
            </a:r>
          </a:p>
          <a:p>
            <a:r>
              <a:rPr lang="en-US" dirty="0" smtClean="0"/>
              <a:t>That being said</a:t>
            </a:r>
          </a:p>
        </p:txBody>
      </p:sp>
      <p:sp>
        <p:nvSpPr>
          <p:cNvPr id="78" name="Rectangle 77"/>
          <p:cNvSpPr/>
          <p:nvPr/>
        </p:nvSpPr>
        <p:spPr>
          <a:xfrm rot="5400000">
            <a:off x="7201211" y="1403232"/>
            <a:ext cx="29988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Transition Words</a:t>
            </a:r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http://coloringcrew.estaticos.org/coloring-book/coloring/hamburger-with-lettu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666999"/>
            <a:ext cx="571500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3048000" y="282573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4- Body Paragraphs</a:t>
            </a:r>
            <a:endParaRPr lang="en-US" b="1" dirty="0"/>
          </a:p>
        </p:txBody>
      </p:sp>
      <p:cxnSp>
        <p:nvCxnSpPr>
          <p:cNvPr id="83" name="Straight Arrow Connector 82"/>
          <p:cNvCxnSpPr/>
          <p:nvPr/>
        </p:nvCxnSpPr>
        <p:spPr>
          <a:xfrm flipH="1" flipV="1">
            <a:off x="1285009" y="1828800"/>
            <a:ext cx="2524993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1305791" y="2109904"/>
            <a:ext cx="2524993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1279812" y="2362200"/>
            <a:ext cx="2524993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962400" y="3195069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 1</a:t>
            </a:r>
          </a:p>
          <a:p>
            <a:r>
              <a:rPr lang="en-US" dirty="0" smtClean="0"/>
              <a:t>Para 2</a:t>
            </a:r>
          </a:p>
          <a:p>
            <a:r>
              <a:rPr lang="en-US" dirty="0" smtClean="0"/>
              <a:t>Para 3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867400" y="3352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and Topic Sentence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019800" y="6248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sentence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760519" y="5269284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Connection to Prompt</a:t>
            </a:r>
            <a:endParaRPr lang="en-US" sz="1400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276600" y="45720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276600" y="5018667"/>
            <a:ext cx="22929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3276600" y="426720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1025" name="TextBox 1024"/>
          <p:cNvSpPr txBox="1"/>
          <p:nvPr/>
        </p:nvSpPr>
        <p:spPr>
          <a:xfrm>
            <a:off x="3048000" y="463653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Citation </a:t>
            </a:r>
            <a:r>
              <a:rPr lang="en-US" sz="1600" dirty="0" smtClean="0"/>
              <a:t>(Author #)</a:t>
            </a:r>
            <a:endParaRPr lang="en-US" sz="1600" dirty="0"/>
          </a:p>
        </p:txBody>
      </p:sp>
      <p:cxnSp>
        <p:nvCxnSpPr>
          <p:cNvPr id="1028" name="Straight Arrow Connector 1027"/>
          <p:cNvCxnSpPr/>
          <p:nvPr/>
        </p:nvCxnSpPr>
        <p:spPr>
          <a:xfrm>
            <a:off x="3276600" y="5638616"/>
            <a:ext cx="22929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6061364" y="526928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quote</a:t>
            </a:r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2760519" y="6433066"/>
            <a:ext cx="20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Dunmire</a:t>
            </a:r>
            <a:r>
              <a:rPr lang="en-US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4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2667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 – relationship to something</a:t>
            </a:r>
          </a:p>
          <a:p>
            <a:r>
              <a:rPr lang="en-US" dirty="0" smtClean="0"/>
              <a:t>Too - Also</a:t>
            </a:r>
          </a:p>
          <a:p>
            <a:r>
              <a:rPr lang="en-US" dirty="0" smtClean="0"/>
              <a:t>Two - 2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198120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Use your helping verbs: </a:t>
            </a:r>
          </a:p>
          <a:p>
            <a:r>
              <a:rPr lang="en-US" dirty="0" smtClean="0"/>
              <a:t>Be, am, is, are, was, were, been, have, has, had, do, does, did, can, could, shall, should, may, might, must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1943100" y="1380438"/>
            <a:ext cx="1752600" cy="1447800"/>
          </a:xfrm>
          <a:prstGeom prst="wedgeEllipseCallout">
            <a:avLst>
              <a:gd name="adj1" fmla="val -55616"/>
              <a:gd name="adj2" fmla="val 10077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1676400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had happened was….WRONG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648200"/>
            <a:ext cx="42672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Made up word vs. Actual Word</a:t>
            </a:r>
          </a:p>
          <a:p>
            <a:r>
              <a:rPr lang="en-US" dirty="0" err="1" smtClean="0"/>
              <a:t>Hisself</a:t>
            </a:r>
            <a:r>
              <a:rPr lang="en-US" dirty="0" smtClean="0"/>
              <a:t>			Himself</a:t>
            </a:r>
          </a:p>
          <a:p>
            <a:r>
              <a:rPr lang="en-US" dirty="0" err="1" smtClean="0"/>
              <a:t>Themselfs</a:t>
            </a:r>
            <a:r>
              <a:rPr lang="en-US" dirty="0" smtClean="0"/>
              <a:t>/</a:t>
            </a:r>
            <a:r>
              <a:rPr lang="en-US" dirty="0" err="1" smtClean="0"/>
              <a:t>theirselves</a:t>
            </a:r>
            <a:r>
              <a:rPr lang="en-US" dirty="0" smtClean="0"/>
              <a:t> 	Themselves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noone</a:t>
            </a:r>
            <a:r>
              <a:rPr lang="en-US" dirty="0" smtClean="0"/>
              <a:t>	</a:t>
            </a:r>
            <a:r>
              <a:rPr lang="en-US" dirty="0" err="1" smtClean="0"/>
              <a:t>Noone</a:t>
            </a:r>
            <a:r>
              <a:rPr lang="en-US" dirty="0" smtClean="0"/>
              <a:t> or not anyone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152400"/>
            <a:ext cx="35052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Their – people</a:t>
            </a:r>
          </a:p>
          <a:p>
            <a:r>
              <a:rPr lang="en-US" dirty="0" smtClean="0"/>
              <a:t>They’re – They are (people)</a:t>
            </a:r>
          </a:p>
          <a:p>
            <a:r>
              <a:rPr lang="en-US" dirty="0" smtClean="0"/>
              <a:t>There – over yonder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32417" y="1445568"/>
            <a:ext cx="2590800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Is your “I” capitalized? </a:t>
            </a:r>
          </a:p>
          <a:p>
            <a:r>
              <a:rPr lang="en-US" dirty="0" smtClean="0"/>
              <a:t>Do you have punctuation? </a:t>
            </a:r>
            <a:br>
              <a:rPr lang="en-US" dirty="0" smtClean="0"/>
            </a:br>
            <a:r>
              <a:rPr lang="en-US" dirty="0" smtClean="0"/>
              <a:t>Do you have a capital letter to start each sentence? </a:t>
            </a:r>
          </a:p>
          <a:p>
            <a:r>
              <a:rPr lang="en-US" dirty="0" smtClean="0"/>
              <a:t>Do you use pronouns? (I, we, me, them, us or you)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59279" y="742101"/>
            <a:ext cx="20816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Checklist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154382" y="2969061"/>
            <a:ext cx="65549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Word that can be used to </a:t>
            </a:r>
            <a:r>
              <a:rPr kumimoji="0" lang="en-US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compare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two things: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Words that can be used to </a:t>
            </a:r>
            <a:r>
              <a:rPr kumimoji="0" lang="en-US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contrast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two things: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Words that can be used </a:t>
            </a:r>
            <a:r>
              <a:rPr kumimoji="0" lang="en-US" altLang="en-US" sz="1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 </a:t>
            </a:r>
            <a:r>
              <a:rPr kumimoji="0" lang="en-US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emphasize a </a:t>
            </a:r>
            <a:r>
              <a:rPr kumimoji="0" lang="en-US" altLang="en-US" sz="1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			</a:t>
            </a:r>
            <a:r>
              <a:rPr kumimoji="0" lang="en-US" alt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11249"/>
              </p:ext>
            </p:extLst>
          </p:nvPr>
        </p:nvGraphicFramePr>
        <p:xfrm>
          <a:off x="4853940" y="5889308"/>
          <a:ext cx="3550920" cy="472440"/>
        </p:xfrm>
        <a:graphic>
          <a:graphicData uri="http://schemas.openxmlformats.org/drawingml/2006/table">
            <a:tbl>
              <a:tblPr/>
              <a:tblGrid>
                <a:gridCol w="723900"/>
                <a:gridCol w="838200"/>
                <a:gridCol w="850900"/>
                <a:gridCol w="1137920"/>
              </a:tblGrid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again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truly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especially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for this reason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to repeat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in fact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to emphasize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10440"/>
              </p:ext>
            </p:extLst>
          </p:nvPr>
        </p:nvGraphicFramePr>
        <p:xfrm>
          <a:off x="2644140" y="3570302"/>
          <a:ext cx="3550920" cy="416332"/>
        </p:xfrm>
        <a:graphic>
          <a:graphicData uri="http://schemas.openxmlformats.org/drawingml/2006/table">
            <a:tbl>
              <a:tblPr/>
              <a:tblGrid>
                <a:gridCol w="723900"/>
                <a:gridCol w="838200"/>
                <a:gridCol w="850900"/>
                <a:gridCol w="1137920"/>
              </a:tblGrid>
              <a:tr h="20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likewise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also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while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in the same way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like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as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similarly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295470"/>
              </p:ext>
            </p:extLst>
          </p:nvPr>
        </p:nvGraphicFramePr>
        <p:xfrm>
          <a:off x="4739640" y="4648200"/>
          <a:ext cx="3779520" cy="320040"/>
        </p:xfrm>
        <a:graphic>
          <a:graphicData uri="http://schemas.openxmlformats.org/drawingml/2006/table">
            <a:tbl>
              <a:tblPr/>
              <a:tblGrid>
                <a:gridCol w="723900"/>
                <a:gridCol w="838200"/>
                <a:gridCol w="850900"/>
                <a:gridCol w="1366520"/>
              </a:tblGrid>
              <a:tr h="76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but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still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although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on the other hand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however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</a:rPr>
                        <a:t>yet</a:t>
                      </a:r>
                      <a:endParaRPr lang="en-US" sz="12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otherwise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</a:rPr>
                        <a:t>even though</a:t>
                      </a:r>
                      <a:endParaRPr lang="en-US" sz="12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2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7145</TotalTime>
  <Words>262</Words>
  <Application>Microsoft Office PowerPoint</Application>
  <PresentationFormat>On-screen Show (4:3)</PresentationFormat>
  <Paragraphs>99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vci</dc:creator>
  <cp:lastModifiedBy>vci</cp:lastModifiedBy>
  <cp:revision>8</cp:revision>
  <cp:lastPrinted>2013-09-03T14:46:06Z</cp:lastPrinted>
  <dcterms:created xsi:type="dcterms:W3CDTF">2013-08-29T16:14:32Z</dcterms:created>
  <dcterms:modified xsi:type="dcterms:W3CDTF">2013-09-03T15:19:53Z</dcterms:modified>
</cp:coreProperties>
</file>