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3" r:id="rId6"/>
    <p:sldId id="270" r:id="rId7"/>
    <p:sldId id="271" r:id="rId8"/>
    <p:sldId id="260" r:id="rId9"/>
    <p:sldId id="258" r:id="rId10"/>
    <p:sldId id="272" r:id="rId11"/>
    <p:sldId id="274" r:id="rId12"/>
    <p:sldId id="273" r:id="rId13"/>
    <p:sldId id="275" r:id="rId14"/>
    <p:sldId id="276" r:id="rId15"/>
    <p:sldId id="264" r:id="rId16"/>
    <p:sldId id="265" r:id="rId17"/>
    <p:sldId id="262" r:id="rId18"/>
    <p:sldId id="266" r:id="rId19"/>
    <p:sldId id="267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79930AC-3656-458C-9EE9-9A6C1751208D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AF8B25-81BA-4D1C-9D7B-FCEDD59D3A7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November 10,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Notes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November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0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quote?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Anything that isn’t yours.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Doesn’t mean it is in quotes to begin with. </a:t>
            </a:r>
          </a:p>
          <a:p>
            <a:pPr lvl="1"/>
            <a:r>
              <a:rPr lang="en-US" dirty="0" smtClean="0"/>
              <a:t>If it is in quotes to begin with, it is dialogue, or taken from someone else already. </a:t>
            </a:r>
          </a:p>
          <a:p>
            <a:pPr lvl="1"/>
            <a:endParaRPr lang="en-US" dirty="0"/>
          </a:p>
          <a:p>
            <a:r>
              <a:rPr lang="en-US" dirty="0" smtClean="0"/>
              <a:t>Something you can’t put in your own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2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Paraphrase vs. Direct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Paraphrase</a:t>
            </a:r>
          </a:p>
          <a:p>
            <a:pPr lvl="1"/>
            <a:r>
              <a:rPr lang="en-US" dirty="0" smtClean="0"/>
              <a:t>Put in your own words</a:t>
            </a:r>
          </a:p>
          <a:p>
            <a:pPr lvl="1"/>
            <a:r>
              <a:rPr lang="en-US" dirty="0" smtClean="0"/>
              <a:t>Make something make sense to you</a:t>
            </a:r>
          </a:p>
          <a:p>
            <a:r>
              <a:rPr lang="en-US" dirty="0" smtClean="0"/>
              <a:t>Direct Quote</a:t>
            </a:r>
          </a:p>
          <a:p>
            <a:pPr lvl="1"/>
            <a:r>
              <a:rPr lang="en-US" dirty="0" smtClean="0"/>
              <a:t>Extensive</a:t>
            </a:r>
          </a:p>
          <a:p>
            <a:pPr lvl="1"/>
            <a:r>
              <a:rPr lang="en-US" dirty="0" smtClean="0"/>
              <a:t>Well written</a:t>
            </a:r>
          </a:p>
          <a:p>
            <a:pPr lvl="1"/>
            <a:r>
              <a:rPr lang="en-US" dirty="0" smtClean="0"/>
              <a:t>Too hard to make your own</a:t>
            </a:r>
          </a:p>
          <a:p>
            <a:pPr lvl="1"/>
            <a:r>
              <a:rPr lang="en-US" dirty="0" smtClean="0"/>
              <a:t>Technical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4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introduce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Author name </a:t>
            </a:r>
            <a:r>
              <a:rPr lang="en-US" dirty="0" smtClean="0"/>
              <a:t>explains “direct quote” (</a:t>
            </a:r>
            <a:r>
              <a:rPr lang="en-US" dirty="0" err="1" smtClean="0"/>
              <a:t>pg</a:t>
            </a:r>
            <a:r>
              <a:rPr lang="en-US" dirty="0" smtClean="0"/>
              <a:t>#). </a:t>
            </a:r>
          </a:p>
          <a:p>
            <a:r>
              <a:rPr lang="en-US" u="sng" dirty="0" smtClean="0"/>
              <a:t>Author name </a:t>
            </a:r>
            <a:r>
              <a:rPr lang="en-US" dirty="0" smtClean="0"/>
              <a:t>explains </a:t>
            </a:r>
            <a:r>
              <a:rPr lang="en-US" u="sng" dirty="0" smtClean="0"/>
              <a:t>paraphrase </a:t>
            </a:r>
            <a:r>
              <a:rPr lang="en-US" dirty="0" smtClean="0"/>
              <a:t>(</a:t>
            </a:r>
            <a:r>
              <a:rPr lang="en-US" dirty="0" err="1" smtClean="0"/>
              <a:t>pg</a:t>
            </a:r>
            <a:r>
              <a:rPr lang="en-US" dirty="0" smtClean="0"/>
              <a:t>#).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“Quotation” (Author </a:t>
            </a:r>
            <a:r>
              <a:rPr lang="en-US" dirty="0" err="1" smtClean="0"/>
              <a:t>Pg</a:t>
            </a:r>
            <a:r>
              <a:rPr lang="en-US" dirty="0" smtClean="0"/>
              <a:t>#). </a:t>
            </a:r>
          </a:p>
          <a:p>
            <a:r>
              <a:rPr lang="en-US" dirty="0" smtClean="0"/>
              <a:t>Paraphrase (Author </a:t>
            </a:r>
            <a:r>
              <a:rPr lang="en-US" dirty="0" err="1" smtClean="0"/>
              <a:t>Pg</a:t>
            </a:r>
            <a:r>
              <a:rPr lang="en-US" dirty="0" smtClean="0"/>
              <a:t> #).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420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Me.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II, III, and IV are the topic sentences for your paragraphs. </a:t>
            </a:r>
          </a:p>
          <a:p>
            <a:pPr lvl="3"/>
            <a:r>
              <a:rPr lang="en-US" dirty="0" smtClean="0"/>
              <a:t>If you haven’t connected it yet I and V are your intro and conclusion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3"/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Begin writing your paragraphs for your rough draft. Where you put a source, just put the presentation slide citation (A1, D4 </a:t>
            </a:r>
            <a:r>
              <a:rPr lang="en-US" dirty="0" err="1" smtClean="0"/>
              <a:t>etc</a:t>
            </a:r>
            <a:r>
              <a:rPr lang="en-US" dirty="0" smtClean="0"/>
              <a:t>, so when you type, it is available). </a:t>
            </a:r>
          </a:p>
          <a:p>
            <a:r>
              <a:rPr lang="en-US" dirty="0" smtClean="0"/>
              <a:t>Copy the quote or paraphrase into your rough draft. </a:t>
            </a:r>
          </a:p>
          <a:p>
            <a:r>
              <a:rPr lang="en-US" sz="3200" b="1" dirty="0" smtClean="0">
                <a:solidFill>
                  <a:schemeClr val="accent4"/>
                </a:solidFill>
              </a:rPr>
              <a:t>No you can’t type it yet. </a:t>
            </a:r>
            <a:endParaRPr lang="en-US" sz="32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3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4" y="2743200"/>
            <a:ext cx="413899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9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 me about either a pet or a pet peeve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13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638550" cy="50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80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67200" y="2819400"/>
            <a:ext cx="4114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Tell this story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19400" y="457200"/>
            <a:ext cx="7772400" cy="1752600"/>
          </a:xfrm>
        </p:spPr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644862" cy="54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733800" cy="52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7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54950"/>
            <a:ext cx="4038600" cy="434104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4038600" cy="4072128"/>
          </a:xfrm>
        </p:spPr>
        <p:txBody>
          <a:bodyPr/>
          <a:lstStyle/>
          <a:p>
            <a:r>
              <a:rPr lang="en-US" dirty="0" smtClean="0"/>
              <a:t>SSR</a:t>
            </a:r>
          </a:p>
          <a:p>
            <a:r>
              <a:rPr lang="en-US" dirty="0" smtClean="0"/>
              <a:t>Journal </a:t>
            </a:r>
          </a:p>
          <a:p>
            <a:r>
              <a:rPr lang="en-US" dirty="0" smtClean="0"/>
              <a:t>Thesis Statements</a:t>
            </a:r>
          </a:p>
          <a:p>
            <a:r>
              <a:rPr lang="en-US" dirty="0" smtClean="0"/>
              <a:t>Outline Creation </a:t>
            </a:r>
          </a:p>
          <a:p>
            <a:r>
              <a:rPr lang="en-US" dirty="0" smtClean="0"/>
              <a:t>Rearrange PPT ideas into Outline</a:t>
            </a:r>
          </a:p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1295400"/>
            <a:ext cx="27179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AGENDA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62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Reflect on your week</a:t>
            </a:r>
          </a:p>
          <a:p>
            <a:r>
              <a:rPr lang="en-US" sz="2400" dirty="0" smtClean="0"/>
              <a:t>How are you feeling/thinking/being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8486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Dana decided too skip volleyball practice and has to run three sets of </a:t>
            </a:r>
            <a:r>
              <a:rPr lang="en-US" sz="2800" dirty="0" err="1" smtClean="0"/>
              <a:t>bleechers</a:t>
            </a:r>
            <a:endParaRPr lang="en-US" sz="28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final sentence that tells the reader exactly what you will say in your paper. </a:t>
            </a:r>
          </a:p>
          <a:p>
            <a:r>
              <a:rPr lang="en-US" dirty="0" smtClean="0"/>
              <a:t>It’s your roadmap for the paper. </a:t>
            </a:r>
          </a:p>
          <a:p>
            <a:pPr lvl="2"/>
            <a:r>
              <a:rPr lang="en-US" b="1" dirty="0" smtClean="0"/>
              <a:t>Is one sentence, and only one sentence.</a:t>
            </a:r>
          </a:p>
          <a:p>
            <a:pPr marL="594360" lvl="2" indent="0">
              <a:buNone/>
            </a:pPr>
            <a:endParaRPr lang="en-US" b="1" dirty="0"/>
          </a:p>
          <a:p>
            <a:pPr marL="594360" lvl="2" indent="0">
              <a:buNone/>
            </a:pPr>
            <a:r>
              <a:rPr lang="en-US" b="1" dirty="0" smtClean="0"/>
              <a:t>Should be </a:t>
            </a:r>
            <a:r>
              <a:rPr lang="en-US" b="1" dirty="0" err="1" smtClean="0"/>
              <a:t>gramatically</a:t>
            </a:r>
            <a:r>
              <a:rPr lang="en-US" b="1" dirty="0" smtClean="0"/>
              <a:t> correct. </a:t>
            </a:r>
          </a:p>
          <a:p>
            <a:pPr marL="594360" lvl="2" indent="0">
              <a:buNone/>
            </a:pPr>
            <a:r>
              <a:rPr lang="en-US" b="1" dirty="0" smtClean="0"/>
              <a:t>Should preview all the things you are going to talk about, and should go in order.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181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Treat this like a Mad Lib or a Fill in the Blank. </a:t>
            </a:r>
          </a:p>
          <a:p>
            <a:r>
              <a:rPr lang="en-US" dirty="0" smtClean="0"/>
              <a:t>2. Go to your essential questions in your proposal. (you will also write your thesis here)</a:t>
            </a:r>
          </a:p>
          <a:p>
            <a:r>
              <a:rPr lang="en-US" dirty="0" smtClean="0"/>
              <a:t>3. Group the </a:t>
            </a:r>
            <a:r>
              <a:rPr lang="en-US" dirty="0" err="1" smtClean="0"/>
              <a:t>Eqs</a:t>
            </a:r>
            <a:r>
              <a:rPr lang="en-US" dirty="0" smtClean="0"/>
              <a:t> by common ideas, 2 per idea, make them different colors. </a:t>
            </a:r>
          </a:p>
          <a:p>
            <a:r>
              <a:rPr lang="en-US" dirty="0" smtClean="0"/>
              <a:t>4. Now group those ideas into 1 word ideas. </a:t>
            </a:r>
          </a:p>
          <a:p>
            <a:r>
              <a:rPr lang="en-US" dirty="0" smtClean="0"/>
              <a:t>5. Fill in these blanks:</a:t>
            </a:r>
          </a:p>
          <a:p>
            <a:r>
              <a:rPr lang="en-US" dirty="0" smtClean="0"/>
              <a:t>_</a:t>
            </a:r>
            <a:r>
              <a:rPr lang="en-US" dirty="0" smtClean="0">
                <a:solidFill>
                  <a:schemeClr val="accent6"/>
                </a:solidFill>
              </a:rPr>
              <a:t>Topic</a:t>
            </a:r>
            <a:r>
              <a:rPr lang="en-US" dirty="0" smtClean="0"/>
              <a:t>__is__</a:t>
            </a:r>
            <a:r>
              <a:rPr lang="en-US" dirty="0" err="1" smtClean="0">
                <a:solidFill>
                  <a:schemeClr val="accent6"/>
                </a:solidFill>
              </a:rPr>
              <a:t>Adjective</a:t>
            </a:r>
            <a:r>
              <a:rPr lang="en-US" dirty="0" err="1" smtClean="0"/>
              <a:t>_because</a:t>
            </a:r>
            <a:r>
              <a:rPr lang="en-US" dirty="0" smtClean="0"/>
              <a:t> __</a:t>
            </a:r>
            <a:r>
              <a:rPr lang="en-US" dirty="0" smtClean="0">
                <a:solidFill>
                  <a:schemeClr val="accent6"/>
                </a:solidFill>
              </a:rPr>
              <a:t>pt1</a:t>
            </a:r>
            <a:r>
              <a:rPr lang="en-US" dirty="0" smtClean="0"/>
              <a:t>__, _</a:t>
            </a:r>
            <a:r>
              <a:rPr lang="en-US" dirty="0" smtClean="0">
                <a:solidFill>
                  <a:schemeClr val="accent6"/>
                </a:solidFill>
              </a:rPr>
              <a:t>pt2</a:t>
            </a:r>
            <a:r>
              <a:rPr lang="en-US" dirty="0" smtClean="0"/>
              <a:t>___, and __</a:t>
            </a:r>
            <a:r>
              <a:rPr lang="en-US" dirty="0" err="1" smtClean="0">
                <a:solidFill>
                  <a:schemeClr val="accent6"/>
                </a:solidFill>
              </a:rPr>
              <a:t>pt</a:t>
            </a:r>
            <a:r>
              <a:rPr lang="en-US" dirty="0" smtClean="0">
                <a:solidFill>
                  <a:schemeClr val="accent6"/>
                </a:solidFill>
              </a:rPr>
              <a:t> 3</a:t>
            </a:r>
            <a:r>
              <a:rPr lang="en-US" dirty="0" smtClean="0"/>
              <a:t>___.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your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Open a new document in Assignments.</a:t>
            </a:r>
          </a:p>
          <a:p>
            <a:pPr lvl="2"/>
            <a:r>
              <a:rPr lang="en-US" dirty="0" smtClean="0"/>
              <a:t>label it Last Name Outline. </a:t>
            </a:r>
          </a:p>
          <a:p>
            <a:r>
              <a:rPr lang="en-US" dirty="0" smtClean="0"/>
              <a:t>2. Take your 3 points from your thesis statement and make them into 3 individual sentences that state fact, not opinion. </a:t>
            </a:r>
          </a:p>
          <a:p>
            <a:r>
              <a:rPr lang="en-US" dirty="0"/>
              <a:t>3</a:t>
            </a:r>
            <a:r>
              <a:rPr lang="en-US" dirty="0" smtClean="0"/>
              <a:t>.  Put the 3 sentences from #2 into the outline under II, III, IV.</a:t>
            </a:r>
          </a:p>
        </p:txBody>
      </p:sp>
    </p:spTree>
    <p:extLst>
      <p:ext uri="{BB962C8B-B14F-4D97-AF65-F5344CB8AC3E}">
        <p14:creationId xmlns:p14="http://schemas.microsoft.com/office/powerpoint/2010/main" val="33265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533400" y="762000"/>
            <a:ext cx="1524000" cy="990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THESIS- has 3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381000"/>
            <a:ext cx="914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1409700"/>
            <a:ext cx="914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Pt</a:t>
            </a:r>
            <a:r>
              <a:rPr lang="en-US" b="1" dirty="0" smtClean="0">
                <a:solidFill>
                  <a:schemeClr val="accent3"/>
                </a:solidFill>
              </a:rPr>
              <a:t> 2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438400"/>
            <a:ext cx="9144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Pt</a:t>
            </a:r>
            <a:r>
              <a:rPr lang="en-US" b="1" dirty="0" smtClean="0">
                <a:solidFill>
                  <a:schemeClr val="accent5"/>
                </a:solidFill>
              </a:rPr>
              <a:t> 3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5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4"/>
                </a:solidFill>
              </a:rPr>
              <a:t>Pt</a:t>
            </a:r>
            <a:r>
              <a:rPr lang="en-US" b="1" dirty="0" smtClean="0">
                <a:solidFill>
                  <a:schemeClr val="accent4"/>
                </a:solidFill>
              </a:rPr>
              <a:t> 1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50771" y="7239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5200" y="1752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27813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69971" y="46808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sentence.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154984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sentence.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93771" y="25966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sentence.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 rot="10800000">
            <a:off x="6384471" y="485571"/>
            <a:ext cx="838200" cy="24978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 Arrow 19"/>
          <p:cNvSpPr/>
          <p:nvPr/>
        </p:nvSpPr>
        <p:spPr>
          <a:xfrm rot="10800000">
            <a:off x="7317281" y="1752600"/>
            <a:ext cx="1563379" cy="30338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2257" y="1433427"/>
            <a:ext cx="955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58200" y="1924101"/>
            <a:ext cx="53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II</a:t>
            </a:r>
          </a:p>
          <a:p>
            <a:r>
              <a:rPr lang="en-US" dirty="0" smtClean="0"/>
              <a:t>III IV</a:t>
            </a:r>
          </a:p>
          <a:p>
            <a:r>
              <a:rPr lang="en-US" dirty="0" smtClean="0"/>
              <a:t>in</a:t>
            </a: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06185" y="3837214"/>
            <a:ext cx="678388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3000" y="3962400"/>
            <a:ext cx="5660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Thesis</a:t>
            </a:r>
            <a:r>
              <a:rPr lang="en-US" dirty="0" smtClean="0"/>
              <a:t>: </a:t>
            </a:r>
            <a:r>
              <a:rPr lang="en-US" dirty="0"/>
              <a:t>Plastic surgery is treacherous because of the </a:t>
            </a:r>
            <a:r>
              <a:rPr lang="en-US" b="1" dirty="0">
                <a:solidFill>
                  <a:schemeClr val="accent4"/>
                </a:solidFill>
              </a:rPr>
              <a:t>cost</a:t>
            </a:r>
            <a:r>
              <a:rPr lang="en-US" dirty="0"/>
              <a:t>, </a:t>
            </a:r>
            <a:r>
              <a:rPr lang="en-US" b="1" dirty="0" smtClean="0">
                <a:solidFill>
                  <a:schemeClr val="accent3"/>
                </a:solidFill>
              </a:rPr>
              <a:t>miscalculations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and </a:t>
            </a:r>
            <a:r>
              <a:rPr lang="en-US" b="1" dirty="0">
                <a:solidFill>
                  <a:schemeClr val="accent5"/>
                </a:solidFill>
              </a:rPr>
              <a:t>health risks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II. </a:t>
            </a:r>
            <a:r>
              <a:rPr lang="en-US" b="1" dirty="0" smtClean="0">
                <a:solidFill>
                  <a:schemeClr val="accent4"/>
                </a:solidFill>
              </a:rPr>
              <a:t>Plastic surgery is risky due to cost.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III. </a:t>
            </a:r>
            <a:r>
              <a:rPr lang="en-US" b="1" dirty="0" smtClean="0">
                <a:solidFill>
                  <a:schemeClr val="accent3"/>
                </a:solidFill>
              </a:rPr>
              <a:t>Plastic surgery has many potential side effects. </a:t>
            </a:r>
          </a:p>
          <a:p>
            <a:r>
              <a:rPr lang="en-US" dirty="0" smtClean="0"/>
              <a:t>IV. </a:t>
            </a:r>
            <a:r>
              <a:rPr lang="en-US" b="1" dirty="0" smtClean="0">
                <a:solidFill>
                  <a:schemeClr val="accent5"/>
                </a:solidFill>
              </a:rPr>
              <a:t>Health risks are often associated with plastic surgery.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609600" y="1560731"/>
            <a:ext cx="457200" cy="2630269"/>
          </a:xfrm>
          <a:prstGeom prst="leftBracket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86600" y="5715000"/>
            <a:ext cx="17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the colors.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304800" y="1447800"/>
            <a:ext cx="4041775" cy="731520"/>
          </a:xfrm>
        </p:spPr>
        <p:txBody>
          <a:bodyPr/>
          <a:lstStyle/>
          <a:p>
            <a:pPr algn="ctr"/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SSR</a:t>
            </a:r>
          </a:p>
          <a:p>
            <a:r>
              <a:rPr lang="en-US" dirty="0" smtClean="0"/>
              <a:t>Journal 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1"/>
            <a:ext cx="3223039" cy="4038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467600" cy="3276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Write a story including all of these words: </a:t>
            </a:r>
          </a:p>
          <a:p>
            <a:r>
              <a:rPr lang="en-US" sz="2400" dirty="0" smtClean="0"/>
              <a:t>Grandma</a:t>
            </a:r>
          </a:p>
          <a:p>
            <a:r>
              <a:rPr lang="en-US" sz="2400" dirty="0" smtClean="0"/>
              <a:t>Casino</a:t>
            </a:r>
          </a:p>
          <a:p>
            <a:r>
              <a:rPr lang="en-US" sz="2400" dirty="0" err="1" smtClean="0"/>
              <a:t>Ipad</a:t>
            </a:r>
            <a:endParaRPr lang="en-US" sz="2400" dirty="0" smtClean="0"/>
          </a:p>
          <a:p>
            <a:r>
              <a:rPr lang="en-US" sz="2400" dirty="0" smtClean="0"/>
              <a:t>apron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432</TotalTime>
  <Words>554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November 10, 2014</vt:lpstr>
      <vt:lpstr>November 10</vt:lpstr>
      <vt:lpstr>Journal </vt:lpstr>
      <vt:lpstr>Thesis Statements</vt:lpstr>
      <vt:lpstr>Thesis Statements</vt:lpstr>
      <vt:lpstr>Making your Outline</vt:lpstr>
      <vt:lpstr>PowerPoint Presentation</vt:lpstr>
      <vt:lpstr>November 11</vt:lpstr>
      <vt:lpstr>Journal </vt:lpstr>
      <vt:lpstr>November 11</vt:lpstr>
      <vt:lpstr>What is a quote? </vt:lpstr>
      <vt:lpstr>Paraphrase vs. Direct Quote</vt:lpstr>
      <vt:lpstr>Two ways to introduce evidence</vt:lpstr>
      <vt:lpstr>Follow Me. </vt:lpstr>
      <vt:lpstr>November 12</vt:lpstr>
      <vt:lpstr>Journal </vt:lpstr>
      <vt:lpstr>November 13 </vt:lpstr>
      <vt:lpstr>Journal</vt:lpstr>
      <vt:lpstr>November 13</vt:lpstr>
      <vt:lpstr>Journal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10, 2014</dc:title>
  <dc:creator>Administrator</dc:creator>
  <cp:lastModifiedBy>Administrator</cp:lastModifiedBy>
  <cp:revision>15</cp:revision>
  <dcterms:created xsi:type="dcterms:W3CDTF">2014-11-07T15:59:44Z</dcterms:created>
  <dcterms:modified xsi:type="dcterms:W3CDTF">2014-11-11T15:43:17Z</dcterms:modified>
</cp:coreProperties>
</file>