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62" r:id="rId4"/>
    <p:sldId id="258" r:id="rId5"/>
    <p:sldId id="259" r:id="rId6"/>
    <p:sldId id="260" r:id="rId7"/>
    <p:sldId id="261" r:id="rId8"/>
    <p:sldId id="263" r:id="rId9"/>
    <p:sldId id="264" r:id="rId10"/>
    <p:sldId id="265" r:id="rId11"/>
    <p:sldId id="267" r:id="rId12"/>
    <p:sldId id="266"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0952AB-D4C2-42DA-B8DE-135405F8BE40}"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36AB0-4410-42D6-8087-FC0510794F4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0952AB-D4C2-42DA-B8DE-135405F8BE40}"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36AB0-4410-42D6-8087-FC0510794F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00952AB-D4C2-42DA-B8DE-135405F8BE40}"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36AB0-4410-42D6-8087-FC0510794F4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0952AB-D4C2-42DA-B8DE-135405F8BE40}"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36AB0-4410-42D6-8087-FC0510794F4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0952AB-D4C2-42DA-B8DE-135405F8BE40}"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36AB0-4410-42D6-8087-FC0510794F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00952AB-D4C2-42DA-B8DE-135405F8BE40}"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36AB0-4410-42D6-8087-FC0510794F4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0952AB-D4C2-42DA-B8DE-135405F8BE40}"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36AB0-4410-42D6-8087-FC0510794F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0952AB-D4C2-42DA-B8DE-135405F8BE40}"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36AB0-4410-42D6-8087-FC0510794F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00952AB-D4C2-42DA-B8DE-135405F8BE40}"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36AB0-4410-42D6-8087-FC0510794F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00952AB-D4C2-42DA-B8DE-135405F8BE40}"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36AB0-4410-42D6-8087-FC0510794F49}"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952AB-D4C2-42DA-B8DE-135405F8BE40}"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36AB0-4410-42D6-8087-FC0510794F4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00952AB-D4C2-42DA-B8DE-135405F8BE40}" type="datetimeFigureOut">
              <a:rPr lang="en-US" smtClean="0"/>
              <a:t>11/5/2014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9136AB0-4410-42D6-8087-FC0510794F49}"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8BObOQHvvFQ"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It’s Monday</a:t>
            </a:r>
            <a:endParaRPr lang="en-US" dirty="0"/>
          </a:p>
        </p:txBody>
      </p:sp>
      <p:sp>
        <p:nvSpPr>
          <p:cNvPr id="3" name="Subtitle 2"/>
          <p:cNvSpPr>
            <a:spLocks noGrp="1"/>
          </p:cNvSpPr>
          <p:nvPr>
            <p:ph type="subTitle" idx="1"/>
          </p:nvPr>
        </p:nvSpPr>
        <p:spPr/>
        <p:txBody>
          <a:bodyPr/>
          <a:lstStyle/>
          <a:p>
            <a:r>
              <a:rPr lang="en-US" dirty="0" smtClean="0"/>
              <a:t>November 3, 2014</a:t>
            </a:r>
            <a:endParaRPr lang="en-US" dirty="0"/>
          </a:p>
        </p:txBody>
      </p:sp>
    </p:spTree>
    <p:extLst>
      <p:ext uri="{BB962C8B-B14F-4D97-AF65-F5344CB8AC3E}">
        <p14:creationId xmlns:p14="http://schemas.microsoft.com/office/powerpoint/2010/main" val="2440110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sp>
        <p:nvSpPr>
          <p:cNvPr id="5" name="Content Placeholder 1"/>
          <p:cNvSpPr txBox="1">
            <a:spLocks/>
          </p:cNvSpPr>
          <p:nvPr/>
        </p:nvSpPr>
        <p:spPr>
          <a:xfrm>
            <a:off x="970038" y="1566836"/>
            <a:ext cx="7408333" cy="345069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74320" indent="-274320" algn="l" defTabSz="914400" rtl="0" eaLnBrk="1" latinLnBrk="0" hangingPunct="1">
              <a:spcBef>
                <a:spcPct val="20000"/>
              </a:spcBef>
              <a:buClr>
                <a:schemeClr val="bg1"/>
              </a:buClr>
              <a:buSzPct val="100000"/>
              <a:buFont typeface="Symbol" pitchFamily="18" charset="2"/>
              <a:buChar char=""/>
              <a:defRPr sz="2200" kern="1200">
                <a:solidFill>
                  <a:schemeClr val="tx2"/>
                </a:solidFill>
                <a:latin typeface="+mn-lt"/>
                <a:ea typeface="+mn-ea"/>
                <a:cs typeface="+mn-cs"/>
              </a:defRPr>
            </a:lvl1pPr>
            <a:lvl2pPr marL="576263" indent="-274320" algn="l" defTabSz="914400" rtl="0" eaLnBrk="1" latinLnBrk="0" hangingPunct="1">
              <a:spcBef>
                <a:spcPct val="20000"/>
              </a:spcBef>
              <a:buClr>
                <a:schemeClr val="bg1"/>
              </a:buClr>
              <a:buSzPct val="100000"/>
              <a:buFont typeface="Symbol" pitchFamily="18" charset="2"/>
              <a:buChar char=""/>
              <a:defRPr sz="2000" kern="1200">
                <a:solidFill>
                  <a:schemeClr val="tx2"/>
                </a:solidFill>
                <a:latin typeface="+mn-lt"/>
                <a:ea typeface="+mn-ea"/>
                <a:cs typeface="+mn-cs"/>
              </a:defRPr>
            </a:lvl2pPr>
            <a:lvl3pPr marL="855663" indent="-228600" algn="l" defTabSz="914400" rtl="0" eaLnBrk="1" latinLnBrk="0" hangingPunct="1">
              <a:spcBef>
                <a:spcPct val="20000"/>
              </a:spcBef>
              <a:buClr>
                <a:schemeClr val="bg1"/>
              </a:buClr>
              <a:buSzPct val="100000"/>
              <a:buFont typeface="Symbol" pitchFamily="18" charset="2"/>
              <a:buChar char=""/>
              <a:defRPr sz="1800" kern="1200">
                <a:solidFill>
                  <a:schemeClr val="tx2"/>
                </a:solidFill>
                <a:latin typeface="+mn-lt"/>
                <a:ea typeface="+mn-ea"/>
                <a:cs typeface="+mn-cs"/>
              </a:defRPr>
            </a:lvl3pPr>
            <a:lvl4pPr marL="1143000" indent="-228600" algn="l" defTabSz="914400" rtl="0" eaLnBrk="1" latinLnBrk="0" hangingPunct="1">
              <a:spcBef>
                <a:spcPct val="20000"/>
              </a:spcBef>
              <a:buClr>
                <a:schemeClr val="bg1"/>
              </a:buClr>
              <a:buSzPct val="100000"/>
              <a:buFont typeface="Symbol" pitchFamily="18" charset="2"/>
              <a:buChar char=""/>
              <a:defRPr sz="1600" kern="1200">
                <a:solidFill>
                  <a:schemeClr val="tx2"/>
                </a:solidFill>
                <a:latin typeface="+mn-lt"/>
                <a:ea typeface="+mn-ea"/>
                <a:cs typeface="+mn-cs"/>
              </a:defRPr>
            </a:lvl4pPr>
            <a:lvl5pPr marL="1463040" indent="-228600" algn="l" defTabSz="914400" rtl="0" eaLnBrk="1" latinLnBrk="0" hangingPunct="1">
              <a:spcBef>
                <a:spcPct val="20000"/>
              </a:spcBef>
              <a:buClr>
                <a:schemeClr val="bg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20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20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20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2000" kern="1200">
                <a:solidFill>
                  <a:schemeClr val="dk1"/>
                </a:solidFill>
                <a:latin typeface="+mn-lt"/>
                <a:ea typeface="+mn-ea"/>
                <a:cs typeface="+mn-cs"/>
              </a:defRPr>
            </a:lvl9pPr>
          </a:lstStyle>
          <a:p>
            <a:r>
              <a:rPr lang="en-US" smtClean="0"/>
              <a:t>Make a presentation in Research INFO Folder</a:t>
            </a:r>
          </a:p>
          <a:p>
            <a:r>
              <a:rPr lang="en-US" smtClean="0"/>
              <a:t>Create a slide for each of your research questions</a:t>
            </a:r>
          </a:p>
          <a:p>
            <a:r>
              <a:rPr lang="en-US" smtClean="0"/>
              <a:t>Label each with a letter</a:t>
            </a:r>
            <a:endParaRPr lang="en-US" dirty="0"/>
          </a:p>
        </p:txBody>
      </p:sp>
      <p:sp>
        <p:nvSpPr>
          <p:cNvPr id="6" name="Title 2"/>
          <p:cNvSpPr txBox="1">
            <a:spLocks/>
          </p:cNvSpPr>
          <p:nvPr/>
        </p:nvSpPr>
        <p:spPr>
          <a:xfrm>
            <a:off x="457200" y="338328"/>
            <a:ext cx="8229600" cy="1252728"/>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Google Doc- DUE THURSDAY </a:t>
            </a:r>
            <a:endParaRPr lang="en-US" dirty="0"/>
          </a:p>
        </p:txBody>
      </p:sp>
      <p:sp>
        <p:nvSpPr>
          <p:cNvPr id="7" name="Rectangle 6"/>
          <p:cNvSpPr/>
          <p:nvPr/>
        </p:nvSpPr>
        <p:spPr>
          <a:xfrm>
            <a:off x="457200" y="4343400"/>
            <a:ext cx="28956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 y="4419600"/>
            <a:ext cx="2667000" cy="1477328"/>
          </a:xfrm>
          <a:prstGeom prst="rect">
            <a:avLst/>
          </a:prstGeom>
          <a:noFill/>
        </p:spPr>
        <p:txBody>
          <a:bodyPr wrap="square" rtlCol="0">
            <a:spAutoFit/>
          </a:bodyPr>
          <a:lstStyle/>
          <a:p>
            <a:r>
              <a:rPr lang="en-US" dirty="0" smtClean="0"/>
              <a:t>		A</a:t>
            </a:r>
          </a:p>
          <a:p>
            <a:endParaRPr lang="en-US" dirty="0"/>
          </a:p>
          <a:p>
            <a:r>
              <a:rPr lang="en-US" dirty="0" smtClean="0"/>
              <a:t>Why do they test on humans instead of animals? </a:t>
            </a:r>
            <a:endParaRPr lang="en-US" dirty="0"/>
          </a:p>
        </p:txBody>
      </p:sp>
      <p:sp>
        <p:nvSpPr>
          <p:cNvPr id="9" name="Rectangle 8"/>
          <p:cNvSpPr/>
          <p:nvPr/>
        </p:nvSpPr>
        <p:spPr>
          <a:xfrm>
            <a:off x="3581400" y="4572000"/>
            <a:ext cx="2514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34000" y="4648200"/>
            <a:ext cx="533400" cy="369332"/>
          </a:xfrm>
          <a:prstGeom prst="rect">
            <a:avLst/>
          </a:prstGeom>
          <a:noFill/>
        </p:spPr>
        <p:txBody>
          <a:bodyPr wrap="square" rtlCol="0">
            <a:spAutoFit/>
          </a:bodyPr>
          <a:lstStyle/>
          <a:p>
            <a:r>
              <a:rPr lang="en-US" dirty="0" smtClean="0"/>
              <a:t>A1</a:t>
            </a:r>
            <a:endParaRPr lang="en-US" dirty="0"/>
          </a:p>
        </p:txBody>
      </p:sp>
      <p:sp>
        <p:nvSpPr>
          <p:cNvPr id="11" name="TextBox 10"/>
          <p:cNvSpPr txBox="1"/>
          <p:nvPr/>
        </p:nvSpPr>
        <p:spPr>
          <a:xfrm>
            <a:off x="3733800" y="5158264"/>
            <a:ext cx="2133600" cy="1200329"/>
          </a:xfrm>
          <a:prstGeom prst="rect">
            <a:avLst/>
          </a:prstGeom>
          <a:noFill/>
        </p:spPr>
        <p:txBody>
          <a:bodyPr wrap="square" rtlCol="0">
            <a:spAutoFit/>
          </a:bodyPr>
          <a:lstStyle/>
          <a:p>
            <a:r>
              <a:rPr lang="en-US" dirty="0" smtClean="0"/>
              <a:t>Put your research to this question with the MLA citation</a:t>
            </a:r>
            <a:endParaRPr lang="en-US" dirty="0"/>
          </a:p>
        </p:txBody>
      </p:sp>
      <p:sp>
        <p:nvSpPr>
          <p:cNvPr id="12" name="Rectangle 11"/>
          <p:cNvSpPr/>
          <p:nvPr/>
        </p:nvSpPr>
        <p:spPr>
          <a:xfrm>
            <a:off x="6400800" y="4572000"/>
            <a:ext cx="2514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229600" y="4724400"/>
            <a:ext cx="533400" cy="369332"/>
          </a:xfrm>
          <a:prstGeom prst="rect">
            <a:avLst/>
          </a:prstGeom>
          <a:noFill/>
        </p:spPr>
        <p:txBody>
          <a:bodyPr wrap="square" rtlCol="0">
            <a:spAutoFit/>
          </a:bodyPr>
          <a:lstStyle/>
          <a:p>
            <a:r>
              <a:rPr lang="en-US" dirty="0" smtClean="0"/>
              <a:t>A2</a:t>
            </a:r>
            <a:endParaRPr lang="en-US" dirty="0"/>
          </a:p>
        </p:txBody>
      </p:sp>
      <p:sp>
        <p:nvSpPr>
          <p:cNvPr id="14" name="TextBox 13"/>
          <p:cNvSpPr txBox="1"/>
          <p:nvPr/>
        </p:nvSpPr>
        <p:spPr>
          <a:xfrm>
            <a:off x="6629400" y="5158264"/>
            <a:ext cx="2133600" cy="1477328"/>
          </a:xfrm>
          <a:prstGeom prst="rect">
            <a:avLst/>
          </a:prstGeom>
          <a:noFill/>
        </p:spPr>
        <p:txBody>
          <a:bodyPr wrap="square" rtlCol="0">
            <a:spAutoFit/>
          </a:bodyPr>
          <a:lstStyle/>
          <a:p>
            <a:r>
              <a:rPr lang="en-US" dirty="0" smtClean="0"/>
              <a:t>Put your research to this question with the MLA citation</a:t>
            </a:r>
          </a:p>
          <a:p>
            <a:endParaRPr lang="en-US" dirty="0"/>
          </a:p>
        </p:txBody>
      </p:sp>
    </p:spTree>
    <p:extLst>
      <p:ext uri="{BB962C8B-B14F-4D97-AF65-F5344CB8AC3E}">
        <p14:creationId xmlns:p14="http://schemas.microsoft.com/office/powerpoint/2010/main" val="4139966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Wednesday Nov 5</a:t>
            </a:r>
            <a:endParaRPr lang="en-US" dirty="0"/>
          </a:p>
        </p:txBody>
      </p:sp>
      <p:sp>
        <p:nvSpPr>
          <p:cNvPr id="6" name="Subtitle 5"/>
          <p:cNvSpPr>
            <a:spLocks noGrp="1"/>
          </p:cNvSpPr>
          <p:nvPr>
            <p:ph type="subTitle" idx="1"/>
          </p:nvPr>
        </p:nvSpPr>
        <p:spPr/>
        <p:txBody>
          <a:bodyPr>
            <a:noAutofit/>
          </a:bodyPr>
          <a:lstStyle/>
          <a:p>
            <a:r>
              <a:rPr lang="en-US" sz="5400" dirty="0" smtClean="0"/>
              <a:t>Journal – Best movie and why? </a:t>
            </a:r>
            <a:endParaRPr lang="en-US" sz="5400" dirty="0"/>
          </a:p>
        </p:txBody>
      </p:sp>
    </p:spTree>
    <p:extLst>
      <p:ext uri="{BB962C8B-B14F-4D97-AF65-F5344CB8AC3E}">
        <p14:creationId xmlns:p14="http://schemas.microsoft.com/office/powerpoint/2010/main" val="1688822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86000"/>
            <a:ext cx="4368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Callout 4"/>
          <p:cNvSpPr/>
          <p:nvPr/>
        </p:nvSpPr>
        <p:spPr>
          <a:xfrm>
            <a:off x="4800600" y="838200"/>
            <a:ext cx="3962400" cy="2209800"/>
          </a:xfrm>
          <a:prstGeom prst="cloudCallout">
            <a:avLst>
              <a:gd name="adj1" fmla="val -81580"/>
              <a:gd name="adj2" fmla="val 78264"/>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p:cNvSpPr txBox="1"/>
          <p:nvPr/>
        </p:nvSpPr>
        <p:spPr>
          <a:xfrm>
            <a:off x="5562600" y="1219200"/>
            <a:ext cx="2590800" cy="1384995"/>
          </a:xfrm>
          <a:prstGeom prst="rect">
            <a:avLst/>
          </a:prstGeom>
          <a:noFill/>
        </p:spPr>
        <p:txBody>
          <a:bodyPr wrap="square" rtlCol="0">
            <a:spAutoFit/>
          </a:bodyPr>
          <a:lstStyle/>
          <a:p>
            <a:r>
              <a:rPr lang="en-US" sz="2800" dirty="0" smtClean="0">
                <a:solidFill>
                  <a:schemeClr val="bg1"/>
                </a:solidFill>
              </a:rPr>
              <a:t>Get to Researching my PRETTIES!</a:t>
            </a:r>
            <a:endParaRPr lang="en-US" sz="2800" dirty="0">
              <a:solidFill>
                <a:schemeClr val="bg1"/>
              </a:solidFill>
            </a:endParaRPr>
          </a:p>
        </p:txBody>
      </p:sp>
      <p:sp>
        <p:nvSpPr>
          <p:cNvPr id="7" name="TextBox 6"/>
          <p:cNvSpPr txBox="1"/>
          <p:nvPr/>
        </p:nvSpPr>
        <p:spPr>
          <a:xfrm>
            <a:off x="609600" y="224526"/>
            <a:ext cx="4953000" cy="646331"/>
          </a:xfrm>
          <a:prstGeom prst="rect">
            <a:avLst/>
          </a:prstGeom>
          <a:noFill/>
        </p:spPr>
        <p:txBody>
          <a:bodyPr wrap="square" rtlCol="0">
            <a:spAutoFit/>
          </a:bodyPr>
          <a:lstStyle/>
          <a:p>
            <a:r>
              <a:rPr lang="en-US" sz="3600" dirty="0" smtClean="0">
                <a:solidFill>
                  <a:schemeClr val="bg1"/>
                </a:solidFill>
              </a:rPr>
              <a:t>Wednesday Nov 5</a:t>
            </a:r>
            <a:endParaRPr lang="en-US" sz="3600" dirty="0">
              <a:solidFill>
                <a:schemeClr val="bg1"/>
              </a:solidFill>
            </a:endParaRPr>
          </a:p>
        </p:txBody>
      </p:sp>
    </p:spTree>
    <p:extLst>
      <p:ext uri="{BB962C8B-B14F-4D97-AF65-F5344CB8AC3E}">
        <p14:creationId xmlns:p14="http://schemas.microsoft.com/office/powerpoint/2010/main" val="979337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Title 2"/>
          <p:cNvSpPr>
            <a:spLocks noGrp="1"/>
          </p:cNvSpPr>
          <p:nvPr>
            <p:ph type="title"/>
          </p:nvPr>
        </p:nvSpPr>
        <p:spPr>
          <a:xfrm rot="5400000">
            <a:off x="6863834" y="1758434"/>
            <a:ext cx="3798332" cy="738664"/>
          </a:xfrm>
        </p:spPr>
        <p:txBody>
          <a:bodyPr>
            <a:normAutofit fontScale="90000"/>
          </a:bodyPr>
          <a:lstStyle/>
          <a:p>
            <a:r>
              <a:rPr lang="en-US" sz="4400" dirty="0" smtClean="0">
                <a:solidFill>
                  <a:schemeClr val="bg1"/>
                </a:solidFill>
              </a:rPr>
              <a:t>November 6</a:t>
            </a:r>
            <a:endParaRPr lang="en-US" sz="4400" dirty="0">
              <a:solidFill>
                <a:schemeClr val="bg1"/>
              </a:solidFill>
            </a:endParaRPr>
          </a:p>
        </p:txBody>
      </p:sp>
      <p:sp>
        <p:nvSpPr>
          <p:cNvPr id="4" name="Content Placeholder 3"/>
          <p:cNvSpPr>
            <a:spLocks noGrp="1"/>
          </p:cNvSpPr>
          <p:nvPr>
            <p:ph idx="1"/>
          </p:nvPr>
        </p:nvSpPr>
        <p:spPr>
          <a:xfrm>
            <a:off x="4267200" y="2667000"/>
            <a:ext cx="3810000" cy="3838352"/>
          </a:xfrm>
        </p:spPr>
        <p:txBody>
          <a:bodyPr>
            <a:normAutofit/>
          </a:bodyPr>
          <a:lstStyle/>
          <a:p>
            <a:r>
              <a:rPr lang="en-US" dirty="0" smtClean="0"/>
              <a:t> SSR</a:t>
            </a:r>
          </a:p>
          <a:p>
            <a:r>
              <a:rPr lang="en-US" dirty="0" smtClean="0"/>
              <a:t>Journal- Fix the sentence: </a:t>
            </a:r>
          </a:p>
          <a:p>
            <a:endParaRPr lang="en-US" dirty="0"/>
          </a:p>
          <a:p>
            <a:r>
              <a:rPr lang="en-US" dirty="0" smtClean="0"/>
              <a:t>Do to the horrible whether the football game was cancelled and re scheduled for next </a:t>
            </a:r>
            <a:r>
              <a:rPr lang="en-US" dirty="0" err="1" smtClean="0"/>
              <a:t>wednesday</a:t>
            </a:r>
            <a:endParaRPr lang="en-US" dirty="0"/>
          </a:p>
        </p:txBody>
      </p:sp>
      <p:pic>
        <p:nvPicPr>
          <p:cNvPr id="2050" name="Picture 2" descr="C:\Users\roathlindsey\Downloads\20141105_0710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0"/>
            <a:ext cx="3105150" cy="41402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2895600" y="76200"/>
            <a:ext cx="4800600" cy="2057400"/>
          </a:xfrm>
          <a:prstGeom prst="wedgeRoundRectCallout">
            <a:avLst>
              <a:gd name="adj1" fmla="val -63010"/>
              <a:gd name="adj2" fmla="val 1402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24200" y="228600"/>
            <a:ext cx="4343400" cy="1477328"/>
          </a:xfrm>
          <a:prstGeom prst="rect">
            <a:avLst/>
          </a:prstGeom>
          <a:noFill/>
        </p:spPr>
        <p:txBody>
          <a:bodyPr wrap="square" rtlCol="0">
            <a:spAutoFit/>
          </a:bodyPr>
          <a:lstStyle/>
          <a:p>
            <a:r>
              <a:rPr lang="en-US" dirty="0" smtClean="0"/>
              <a:t>OOOOHHHHH NOOOOOOOO! I went in to research folders this morning and some of you had nothing! You missed out on points! Don’t miss the opportunity today, GIT-R-DONE.</a:t>
            </a:r>
            <a:endParaRPr lang="en-US" dirty="0"/>
          </a:p>
        </p:txBody>
      </p:sp>
    </p:spTree>
    <p:extLst>
      <p:ext uri="{BB962C8B-B14F-4D97-AF65-F5344CB8AC3E}">
        <p14:creationId xmlns:p14="http://schemas.microsoft.com/office/powerpoint/2010/main" val="626780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5897880" cy="563880"/>
          </a:xfrm>
        </p:spPr>
        <p:txBody>
          <a:bodyPr>
            <a:normAutofit fontScale="90000"/>
          </a:bodyPr>
          <a:lstStyle/>
          <a:p>
            <a:r>
              <a:rPr lang="en-US" dirty="0" smtClean="0"/>
              <a:t>1A- Are humans valid test subjects? </a:t>
            </a:r>
            <a:endParaRPr lang="en-US" dirty="0"/>
          </a:p>
        </p:txBody>
      </p:sp>
      <p:sp>
        <p:nvSpPr>
          <p:cNvPr id="4" name="Content Placeholder 3"/>
          <p:cNvSpPr>
            <a:spLocks noGrp="1"/>
          </p:cNvSpPr>
          <p:nvPr>
            <p:ph idx="1"/>
          </p:nvPr>
        </p:nvSpPr>
        <p:spPr>
          <a:xfrm>
            <a:off x="381000" y="762000"/>
            <a:ext cx="7239000" cy="5867400"/>
          </a:xfrm>
        </p:spPr>
        <p:txBody>
          <a:bodyPr>
            <a:normAutofit/>
          </a:bodyPr>
          <a:lstStyle/>
          <a:p>
            <a:r>
              <a:rPr lang="en-US" dirty="0" smtClean="0"/>
              <a:t> Direct Quote = </a:t>
            </a:r>
          </a:p>
          <a:p>
            <a:r>
              <a:rPr lang="en-US" sz="1600" dirty="0" err="1"/>
              <a:t>Fehlings</a:t>
            </a:r>
            <a:r>
              <a:rPr lang="en-US" sz="1600" dirty="0"/>
              <a:t> calls it an "unrealistic hurdle" to expect researchers to validate all their findings in bigger animals, like pigs and monkeys, before launching a clinical trial. "If every treatment bad to be replicated in monkeys, we would never move forward," he says. But Miller points out that a lab rat isn't the ideal stand-in for a person with an injured spinal cord. "The size of a lesion in a rat is very different, and their spinal cord is somewhat different," she says. "Even if you injure them badly, they can get some hind leg locomotion back, which is not the case </a:t>
            </a:r>
            <a:r>
              <a:rPr lang="en-US" sz="1600" dirty="0" err="1"/>
              <a:t>for</a:t>
            </a:r>
            <a:r>
              <a:rPr lang="en-US" sz="1600" b="1" dirty="0" err="1"/>
              <a:t>humans</a:t>
            </a:r>
            <a:r>
              <a:rPr lang="en-US" sz="1600" dirty="0"/>
              <a:t>. You can't predict what would happen in </a:t>
            </a:r>
            <a:r>
              <a:rPr lang="en-US" sz="1600" b="1" dirty="0"/>
              <a:t>humans</a:t>
            </a:r>
            <a:r>
              <a:rPr lang="en-US" sz="1600" dirty="0"/>
              <a:t> on the basis of a rat</a:t>
            </a:r>
            <a:r>
              <a:rPr lang="en-US" sz="1600" dirty="0" smtClean="0"/>
              <a:t>.“</a:t>
            </a:r>
          </a:p>
          <a:p>
            <a:endParaRPr lang="en-US" sz="1600" dirty="0"/>
          </a:p>
          <a:p>
            <a:r>
              <a:rPr lang="en-US" dirty="0" smtClean="0"/>
              <a:t>Paraphrase (summary in my own words) </a:t>
            </a:r>
          </a:p>
          <a:p>
            <a:r>
              <a:rPr lang="en-US" sz="2000" dirty="0" smtClean="0"/>
              <a:t>Unfortunately, there are laws against people who are willing participants in potentially unethical studies preventing them from being tested on. Even a willing participant can not be tested without the consent of the government and testing bureaus. </a:t>
            </a:r>
            <a:endParaRPr lang="en-US" sz="2000" dirty="0"/>
          </a:p>
        </p:txBody>
      </p:sp>
      <p:sp>
        <p:nvSpPr>
          <p:cNvPr id="5" name="TextBox 4"/>
          <p:cNvSpPr txBox="1"/>
          <p:nvPr/>
        </p:nvSpPr>
        <p:spPr>
          <a:xfrm rot="5400000">
            <a:off x="5121728" y="2614137"/>
            <a:ext cx="6553202" cy="1477328"/>
          </a:xfrm>
          <a:prstGeom prst="rect">
            <a:avLst/>
          </a:prstGeom>
          <a:noFill/>
        </p:spPr>
        <p:txBody>
          <a:bodyPr wrap="square" rtlCol="0">
            <a:spAutoFit/>
          </a:bodyPr>
          <a:lstStyle/>
          <a:p>
            <a:r>
              <a:rPr lang="en-US" dirty="0" err="1">
                <a:solidFill>
                  <a:schemeClr val="bg1"/>
                </a:solidFill>
              </a:rPr>
              <a:t>Lunau</a:t>
            </a:r>
            <a:r>
              <a:rPr lang="en-US" dirty="0">
                <a:solidFill>
                  <a:schemeClr val="bg1"/>
                </a:solidFill>
              </a:rPr>
              <a:t>, Kate. "Taking a chance on a miracle: as desperation leads patients to experimental treatments overseas, a leading neurosurgeon says it's time for human trials on stem </a:t>
            </a:r>
            <a:r>
              <a:rPr lang="en-US" dirty="0"/>
              <a:t>cell therapy here." </a:t>
            </a:r>
            <a:r>
              <a:rPr lang="en-US" i="1" dirty="0"/>
              <a:t>Maclean's</a:t>
            </a:r>
            <a:r>
              <a:rPr lang="en-US" dirty="0"/>
              <a:t> 21 Nov. 2011: 64+. </a:t>
            </a:r>
            <a:r>
              <a:rPr lang="en-US" i="1" dirty="0"/>
              <a:t>General OneFile</a:t>
            </a:r>
            <a:r>
              <a:rPr lang="en-US" dirty="0"/>
              <a:t>. Web. 6 Nov. 2014.</a:t>
            </a:r>
            <a:endParaRPr lang="en-US" dirty="0"/>
          </a:p>
        </p:txBody>
      </p:sp>
    </p:spTree>
    <p:extLst>
      <p:ext uri="{BB962C8B-B14F-4D97-AF65-F5344CB8AC3E}">
        <p14:creationId xmlns:p14="http://schemas.microsoft.com/office/powerpoint/2010/main" val="2249666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524000"/>
            <a:ext cx="6094046" cy="2757487"/>
          </a:xfrm>
        </p:spPr>
      </p:pic>
      <p:sp>
        <p:nvSpPr>
          <p:cNvPr id="6" name="TextBox 5"/>
          <p:cNvSpPr txBox="1"/>
          <p:nvPr/>
        </p:nvSpPr>
        <p:spPr>
          <a:xfrm>
            <a:off x="1524000" y="4800600"/>
            <a:ext cx="6172200" cy="646331"/>
          </a:xfrm>
          <a:prstGeom prst="rect">
            <a:avLst/>
          </a:prstGeom>
          <a:noFill/>
        </p:spPr>
        <p:txBody>
          <a:bodyPr wrap="square" rtlCol="0">
            <a:spAutoFit/>
          </a:bodyPr>
          <a:lstStyle/>
          <a:p>
            <a:r>
              <a:rPr lang="en-US" dirty="0" smtClean="0"/>
              <a:t>Journal – If you had a minion horde for a day, what would you do? </a:t>
            </a:r>
            <a:endParaRPr lang="en-US" dirty="0"/>
          </a:p>
        </p:txBody>
      </p:sp>
    </p:spTree>
    <p:extLst>
      <p:ext uri="{BB962C8B-B14F-4D97-AF65-F5344CB8AC3E}">
        <p14:creationId xmlns:p14="http://schemas.microsoft.com/office/powerpoint/2010/main" val="1710549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endParaRPr lang="en-US"/>
          </a:p>
        </p:txBody>
      </p:sp>
      <p:sp>
        <p:nvSpPr>
          <p:cNvPr id="2" name="Title 1"/>
          <p:cNvSpPr>
            <a:spLocks noGrp="1"/>
          </p:cNvSpPr>
          <p:nvPr>
            <p:ph type="title"/>
          </p:nvPr>
        </p:nvSpPr>
        <p:spPr>
          <a:xfrm>
            <a:off x="1828800" y="5029200"/>
            <a:ext cx="6324600" cy="1252728"/>
          </a:xfrm>
        </p:spPr>
        <p:txBody>
          <a:bodyPr>
            <a:normAutofit fontScale="90000"/>
          </a:bodyPr>
          <a:lstStyle/>
          <a:p>
            <a:r>
              <a:rPr lang="en-US" dirty="0" smtClean="0"/>
              <a:t>You get an extra research day. You should be thankful and feel like this.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737" y="1282910"/>
            <a:ext cx="7335646" cy="3975919"/>
          </a:xfrm>
        </p:spPr>
      </p:pic>
    </p:spTree>
    <p:extLst>
      <p:ext uri="{BB962C8B-B14F-4D97-AF65-F5344CB8AC3E}">
        <p14:creationId xmlns:p14="http://schemas.microsoft.com/office/powerpoint/2010/main" val="1241152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76275" y="3305075"/>
            <a:ext cx="3822700" cy="2195712"/>
          </a:xfrm>
        </p:spPr>
      </p:pic>
      <p:sp>
        <p:nvSpPr>
          <p:cNvPr id="6" name="Content Placeholder 5"/>
          <p:cNvSpPr>
            <a:spLocks noGrp="1"/>
          </p:cNvSpPr>
          <p:nvPr>
            <p:ph sz="quarter" idx="14"/>
          </p:nvPr>
        </p:nvSpPr>
        <p:spPr>
          <a:xfrm>
            <a:off x="5257800" y="2667000"/>
            <a:ext cx="3822192" cy="3447288"/>
          </a:xfrm>
        </p:spPr>
        <p:txBody>
          <a:bodyPr/>
          <a:lstStyle/>
          <a:p>
            <a:r>
              <a:rPr lang="en-US" dirty="0" smtClean="0"/>
              <a:t>SSR</a:t>
            </a:r>
          </a:p>
          <a:p>
            <a:r>
              <a:rPr lang="en-US" dirty="0" smtClean="0"/>
              <a:t>Journal </a:t>
            </a:r>
          </a:p>
          <a:p>
            <a:r>
              <a:rPr lang="en-US" dirty="0" smtClean="0"/>
              <a:t>Notes/Video</a:t>
            </a:r>
          </a:p>
          <a:p>
            <a:r>
              <a:rPr lang="en-US" dirty="0" smtClean="0"/>
              <a:t>Set Up </a:t>
            </a:r>
            <a:r>
              <a:rPr lang="en-US" dirty="0" err="1" smtClean="0"/>
              <a:t>Gdoc</a:t>
            </a:r>
            <a:r>
              <a:rPr lang="en-US" dirty="0" smtClean="0"/>
              <a:t> research</a:t>
            </a:r>
          </a:p>
          <a:p>
            <a:r>
              <a:rPr lang="en-US" dirty="0" smtClean="0"/>
              <a:t>Project Proposal Work Time</a:t>
            </a:r>
          </a:p>
        </p:txBody>
      </p:sp>
    </p:spTree>
    <p:extLst>
      <p:ext uri="{BB962C8B-B14F-4D97-AF65-F5344CB8AC3E}">
        <p14:creationId xmlns:p14="http://schemas.microsoft.com/office/powerpoint/2010/main" val="3299391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Imagine you are 25, where do you hope to be in life?</a:t>
            </a:r>
          </a:p>
          <a:p>
            <a:endParaRPr lang="en-US" dirty="0"/>
          </a:p>
          <a:p>
            <a:endParaRPr lang="en-US" dirty="0" smtClean="0"/>
          </a:p>
          <a:p>
            <a:r>
              <a:rPr lang="en-US" dirty="0" smtClean="0">
                <a:solidFill>
                  <a:schemeClr val="accent5">
                    <a:lumMod val="50000"/>
                  </a:schemeClr>
                </a:solidFill>
              </a:rPr>
              <a:t>Journals are due at the end of the week. You should have 3 weeks worth of writing. </a:t>
            </a:r>
            <a:endParaRPr lang="en-US" dirty="0">
              <a:solidFill>
                <a:schemeClr val="accent5">
                  <a:lumMod val="50000"/>
                </a:schemeClr>
              </a:solidFill>
            </a:endParaRPr>
          </a:p>
        </p:txBody>
      </p:sp>
      <p:sp>
        <p:nvSpPr>
          <p:cNvPr id="3" name="Title 2"/>
          <p:cNvSpPr>
            <a:spLocks noGrp="1"/>
          </p:cNvSpPr>
          <p:nvPr>
            <p:ph type="title"/>
          </p:nvPr>
        </p:nvSpPr>
        <p:spPr/>
        <p:txBody>
          <a:bodyPr/>
          <a:lstStyle/>
          <a:p>
            <a:r>
              <a:rPr lang="en-US" dirty="0" smtClean="0"/>
              <a:t>Journal </a:t>
            </a:r>
            <a:endParaRPr lang="en-US" dirty="0"/>
          </a:p>
        </p:txBody>
      </p:sp>
    </p:spTree>
    <p:extLst>
      <p:ext uri="{BB962C8B-B14F-4D97-AF65-F5344CB8AC3E}">
        <p14:creationId xmlns:p14="http://schemas.microsoft.com/office/powerpoint/2010/main" val="4226190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Notes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90869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hlinkClick r:id="rId2"/>
              </a:rPr>
              <a:t>Video</a:t>
            </a:r>
            <a:endParaRPr lang="en-US" dirty="0" smtClean="0"/>
          </a:p>
          <a:p>
            <a:r>
              <a:rPr lang="en-US" dirty="0" smtClean="0"/>
              <a:t>Should be open ended. </a:t>
            </a:r>
          </a:p>
          <a:p>
            <a:pPr lvl="1"/>
            <a:r>
              <a:rPr lang="en-US" dirty="0" smtClean="0"/>
              <a:t>Open ended = multiple lengthy answer options</a:t>
            </a:r>
          </a:p>
          <a:p>
            <a:pPr lvl="1"/>
            <a:r>
              <a:rPr lang="en-US" dirty="0" smtClean="0"/>
              <a:t>Close ended = one word response</a:t>
            </a:r>
          </a:p>
          <a:p>
            <a:pPr lvl="1"/>
            <a:endParaRPr lang="en-US" dirty="0" smtClean="0"/>
          </a:p>
          <a:p>
            <a:pPr lvl="1"/>
            <a:endParaRPr lang="en-US" dirty="0"/>
          </a:p>
          <a:p>
            <a:pPr lvl="1"/>
            <a:r>
              <a:rPr lang="en-US" dirty="0" smtClean="0"/>
              <a:t>Should be objective</a:t>
            </a:r>
          </a:p>
          <a:p>
            <a:pPr lvl="2"/>
            <a:r>
              <a:rPr lang="en-US" dirty="0" smtClean="0"/>
              <a:t>Your opinion doesn’t matter here. </a:t>
            </a:r>
          </a:p>
          <a:p>
            <a:pPr lvl="3"/>
            <a:r>
              <a:rPr lang="en-US" dirty="0" smtClean="0"/>
              <a:t>Ex- Why were they testing on humans instead of animals? </a:t>
            </a:r>
            <a:endParaRPr lang="en-US" dirty="0"/>
          </a:p>
        </p:txBody>
      </p:sp>
      <p:sp>
        <p:nvSpPr>
          <p:cNvPr id="3" name="Title 2"/>
          <p:cNvSpPr>
            <a:spLocks noGrp="1"/>
          </p:cNvSpPr>
          <p:nvPr>
            <p:ph type="title"/>
          </p:nvPr>
        </p:nvSpPr>
        <p:spPr/>
        <p:txBody>
          <a:bodyPr/>
          <a:lstStyle/>
          <a:p>
            <a:r>
              <a:rPr lang="en-US" dirty="0" smtClean="0"/>
              <a:t>Research Questions</a:t>
            </a:r>
            <a:endParaRPr lang="en-US" dirty="0"/>
          </a:p>
        </p:txBody>
      </p:sp>
    </p:spTree>
    <p:extLst>
      <p:ext uri="{BB962C8B-B14F-4D97-AF65-F5344CB8AC3E}">
        <p14:creationId xmlns:p14="http://schemas.microsoft.com/office/powerpoint/2010/main" val="2174557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US" dirty="0" smtClean="0"/>
              <a:t>Make a presentation in Research INFO Folder</a:t>
            </a:r>
          </a:p>
          <a:p>
            <a:r>
              <a:rPr lang="en-US" dirty="0" smtClean="0"/>
              <a:t>Create a slide for each of your research questions</a:t>
            </a:r>
          </a:p>
          <a:p>
            <a:r>
              <a:rPr lang="en-US" dirty="0" smtClean="0"/>
              <a:t>Label each with a letter</a:t>
            </a:r>
            <a:endParaRPr lang="en-US" dirty="0"/>
          </a:p>
        </p:txBody>
      </p:sp>
      <p:sp>
        <p:nvSpPr>
          <p:cNvPr id="3" name="Title 2"/>
          <p:cNvSpPr>
            <a:spLocks noGrp="1"/>
          </p:cNvSpPr>
          <p:nvPr>
            <p:ph type="title"/>
          </p:nvPr>
        </p:nvSpPr>
        <p:spPr/>
        <p:txBody>
          <a:bodyPr/>
          <a:lstStyle/>
          <a:p>
            <a:r>
              <a:rPr lang="en-US" dirty="0" smtClean="0"/>
              <a:t>Google Doc</a:t>
            </a:r>
            <a:endParaRPr lang="en-US" dirty="0"/>
          </a:p>
        </p:txBody>
      </p:sp>
      <p:sp>
        <p:nvSpPr>
          <p:cNvPr id="4" name="Rectangle 3"/>
          <p:cNvSpPr/>
          <p:nvPr/>
        </p:nvSpPr>
        <p:spPr>
          <a:xfrm>
            <a:off x="457200" y="4343400"/>
            <a:ext cx="28956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 y="4419600"/>
            <a:ext cx="2667000" cy="1477328"/>
          </a:xfrm>
          <a:prstGeom prst="rect">
            <a:avLst/>
          </a:prstGeom>
          <a:noFill/>
        </p:spPr>
        <p:txBody>
          <a:bodyPr wrap="square" rtlCol="0">
            <a:spAutoFit/>
          </a:bodyPr>
          <a:lstStyle/>
          <a:p>
            <a:r>
              <a:rPr lang="en-US" dirty="0" smtClean="0"/>
              <a:t>		A</a:t>
            </a:r>
          </a:p>
          <a:p>
            <a:endParaRPr lang="en-US" dirty="0"/>
          </a:p>
          <a:p>
            <a:r>
              <a:rPr lang="en-US" dirty="0" smtClean="0"/>
              <a:t>Why do they test on humans instead of animals? </a:t>
            </a:r>
            <a:endParaRPr lang="en-US" dirty="0"/>
          </a:p>
        </p:txBody>
      </p:sp>
      <p:sp>
        <p:nvSpPr>
          <p:cNvPr id="6" name="Rectangle 5"/>
          <p:cNvSpPr/>
          <p:nvPr/>
        </p:nvSpPr>
        <p:spPr>
          <a:xfrm>
            <a:off x="3581400" y="4572000"/>
            <a:ext cx="2514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0" y="4648200"/>
            <a:ext cx="533400" cy="369332"/>
          </a:xfrm>
          <a:prstGeom prst="rect">
            <a:avLst/>
          </a:prstGeom>
          <a:noFill/>
        </p:spPr>
        <p:txBody>
          <a:bodyPr wrap="square" rtlCol="0">
            <a:spAutoFit/>
          </a:bodyPr>
          <a:lstStyle/>
          <a:p>
            <a:r>
              <a:rPr lang="en-US" dirty="0" smtClean="0"/>
              <a:t>A1</a:t>
            </a:r>
            <a:endParaRPr lang="en-US" dirty="0"/>
          </a:p>
        </p:txBody>
      </p:sp>
      <p:sp>
        <p:nvSpPr>
          <p:cNvPr id="8" name="TextBox 7"/>
          <p:cNvSpPr txBox="1"/>
          <p:nvPr/>
        </p:nvSpPr>
        <p:spPr>
          <a:xfrm>
            <a:off x="3733800" y="5158264"/>
            <a:ext cx="2133600" cy="1200329"/>
          </a:xfrm>
          <a:prstGeom prst="rect">
            <a:avLst/>
          </a:prstGeom>
          <a:noFill/>
        </p:spPr>
        <p:txBody>
          <a:bodyPr wrap="square" rtlCol="0">
            <a:spAutoFit/>
          </a:bodyPr>
          <a:lstStyle/>
          <a:p>
            <a:r>
              <a:rPr lang="en-US" dirty="0" smtClean="0"/>
              <a:t>Put your research to this question with the MLA citation</a:t>
            </a:r>
            <a:endParaRPr lang="en-US" dirty="0"/>
          </a:p>
        </p:txBody>
      </p:sp>
      <p:sp>
        <p:nvSpPr>
          <p:cNvPr id="9" name="Rectangle 8"/>
          <p:cNvSpPr/>
          <p:nvPr/>
        </p:nvSpPr>
        <p:spPr>
          <a:xfrm>
            <a:off x="6400800" y="4572000"/>
            <a:ext cx="2514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229600" y="4724400"/>
            <a:ext cx="533400" cy="369332"/>
          </a:xfrm>
          <a:prstGeom prst="rect">
            <a:avLst/>
          </a:prstGeom>
          <a:noFill/>
        </p:spPr>
        <p:txBody>
          <a:bodyPr wrap="square" rtlCol="0">
            <a:spAutoFit/>
          </a:bodyPr>
          <a:lstStyle/>
          <a:p>
            <a:r>
              <a:rPr lang="en-US" dirty="0" smtClean="0"/>
              <a:t>A2</a:t>
            </a:r>
            <a:endParaRPr lang="en-US" dirty="0"/>
          </a:p>
        </p:txBody>
      </p:sp>
      <p:sp>
        <p:nvSpPr>
          <p:cNvPr id="11" name="TextBox 10"/>
          <p:cNvSpPr txBox="1"/>
          <p:nvPr/>
        </p:nvSpPr>
        <p:spPr>
          <a:xfrm>
            <a:off x="6629400" y="5158264"/>
            <a:ext cx="2133600" cy="1477328"/>
          </a:xfrm>
          <a:prstGeom prst="rect">
            <a:avLst/>
          </a:prstGeom>
          <a:noFill/>
        </p:spPr>
        <p:txBody>
          <a:bodyPr wrap="square" rtlCol="0">
            <a:spAutoFit/>
          </a:bodyPr>
          <a:lstStyle/>
          <a:p>
            <a:r>
              <a:rPr lang="en-US" dirty="0" smtClean="0"/>
              <a:t>Put your research to this question with the MLA citation</a:t>
            </a:r>
          </a:p>
          <a:p>
            <a:endParaRPr lang="en-US" dirty="0"/>
          </a:p>
        </p:txBody>
      </p:sp>
    </p:spTree>
    <p:extLst>
      <p:ext uri="{BB962C8B-B14F-4D97-AF65-F5344CB8AC3E}">
        <p14:creationId xmlns:p14="http://schemas.microsoft.com/office/powerpoint/2010/main" val="908939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Each research question gets a letter</a:t>
            </a:r>
          </a:p>
          <a:p>
            <a:r>
              <a:rPr lang="en-US" dirty="0" smtClean="0"/>
              <a:t>Anything that answers that question has a number</a:t>
            </a:r>
          </a:p>
          <a:p>
            <a:endParaRPr lang="en-US" dirty="0"/>
          </a:p>
          <a:p>
            <a:r>
              <a:rPr lang="en-US" dirty="0" smtClean="0"/>
              <a:t>ALWAYS add the citation to the slide</a:t>
            </a:r>
          </a:p>
          <a:p>
            <a:r>
              <a:rPr lang="en-US" dirty="0" smtClean="0"/>
              <a:t>Make a new slide when you have a new citation/information</a:t>
            </a:r>
            <a:endParaRPr lang="en-US" dirty="0"/>
          </a:p>
        </p:txBody>
      </p:sp>
      <p:sp>
        <p:nvSpPr>
          <p:cNvPr id="3" name="Title 2"/>
          <p:cNvSpPr>
            <a:spLocks noGrp="1"/>
          </p:cNvSpPr>
          <p:nvPr>
            <p:ph type="title"/>
          </p:nvPr>
        </p:nvSpPr>
        <p:spPr/>
        <p:txBody>
          <a:bodyPr/>
          <a:lstStyle/>
          <a:p>
            <a:r>
              <a:rPr lang="en-US" dirty="0" smtClean="0"/>
              <a:t>Hints	</a:t>
            </a:r>
            <a:endParaRPr lang="en-US" dirty="0"/>
          </a:p>
        </p:txBody>
      </p:sp>
    </p:spTree>
    <p:extLst>
      <p:ext uri="{BB962C8B-B14F-4D97-AF65-F5344CB8AC3E}">
        <p14:creationId xmlns:p14="http://schemas.microsoft.com/office/powerpoint/2010/main" val="3930663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SSR</a:t>
            </a:r>
          </a:p>
          <a:p>
            <a:r>
              <a:rPr lang="en-US" dirty="0" smtClean="0"/>
              <a:t>Journal </a:t>
            </a:r>
            <a:br>
              <a:rPr lang="en-US" dirty="0" smtClean="0"/>
            </a:br>
            <a:r>
              <a:rPr lang="en-US" dirty="0" smtClean="0"/>
              <a:t>RESEARCH!!!!! </a:t>
            </a:r>
          </a:p>
          <a:p>
            <a:r>
              <a:rPr lang="en-US" dirty="0" smtClean="0"/>
              <a:t>All research must be done by beginning of class on Friday, Friday, let’s make outlines on FRIDAY!</a:t>
            </a:r>
            <a:endParaRPr lang="en-US" dirty="0"/>
          </a:p>
        </p:txBody>
      </p:sp>
      <p:sp>
        <p:nvSpPr>
          <p:cNvPr id="3" name="Title 2"/>
          <p:cNvSpPr>
            <a:spLocks noGrp="1"/>
          </p:cNvSpPr>
          <p:nvPr>
            <p:ph type="title"/>
          </p:nvPr>
        </p:nvSpPr>
        <p:spPr/>
        <p:txBody>
          <a:bodyPr/>
          <a:lstStyle/>
          <a:p>
            <a:r>
              <a:rPr lang="en-US" dirty="0" smtClean="0"/>
              <a:t>Tuesday </a:t>
            </a:r>
            <a:endParaRPr lang="en-US" dirty="0"/>
          </a:p>
        </p:txBody>
      </p:sp>
    </p:spTree>
    <p:extLst>
      <p:ext uri="{BB962C8B-B14F-4D97-AF65-F5344CB8AC3E}">
        <p14:creationId xmlns:p14="http://schemas.microsoft.com/office/powerpoint/2010/main" val="3550025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228600" y="1752600"/>
            <a:ext cx="4038600" cy="4419600"/>
          </a:xfrm>
        </p:spPr>
        <p:txBody>
          <a:bodyPr>
            <a:noAutofit/>
          </a:bodyPr>
          <a:lstStyle/>
          <a:p>
            <a:r>
              <a:rPr lang="en-US" sz="3600" dirty="0" smtClean="0"/>
              <a:t>Fix this sentence:</a:t>
            </a:r>
          </a:p>
          <a:p>
            <a:endParaRPr lang="en-US" sz="3600" dirty="0"/>
          </a:p>
          <a:p>
            <a:r>
              <a:rPr lang="en-US" sz="3600" dirty="0" smtClean="0"/>
              <a:t>I am so incredibly hungry said </a:t>
            </a:r>
            <a:r>
              <a:rPr lang="en-US" sz="3600" dirty="0" err="1" smtClean="0"/>
              <a:t>brittany</a:t>
            </a:r>
            <a:r>
              <a:rPr lang="en-US" sz="3600" dirty="0" smtClean="0"/>
              <a:t> However she was in class and unable to eat. </a:t>
            </a:r>
            <a:endParaRPr lang="en-US" sz="3600" dirty="0"/>
          </a:p>
        </p:txBody>
      </p:sp>
      <p:sp>
        <p:nvSpPr>
          <p:cNvPr id="4" name="Title 3"/>
          <p:cNvSpPr>
            <a:spLocks noGrp="1"/>
          </p:cNvSpPr>
          <p:nvPr>
            <p:ph type="title"/>
          </p:nvPr>
        </p:nvSpPr>
        <p:spPr>
          <a:xfrm>
            <a:off x="838199" y="228600"/>
            <a:ext cx="7657171" cy="1252728"/>
          </a:xfrm>
        </p:spPr>
        <p:txBody>
          <a:bodyPr>
            <a:normAutofit/>
          </a:bodyPr>
          <a:lstStyle/>
          <a:p>
            <a:r>
              <a:rPr lang="en-US" sz="6600" dirty="0" smtClean="0"/>
              <a:t>November 4 Journal </a:t>
            </a:r>
            <a:endParaRPr lang="en-US" sz="6600" dirty="0"/>
          </a:p>
        </p:txBody>
      </p:sp>
      <p:sp>
        <p:nvSpPr>
          <p:cNvPr id="5" name="Content Placeholder 4"/>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384717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440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3675</TotalTime>
  <Words>528</Words>
  <Application>Microsoft Office PowerPoint</Application>
  <PresentationFormat>On-screen Show (4:3)</PresentationFormat>
  <Paragraphs>79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Waveform</vt:lpstr>
      <vt:lpstr>It’s Monday</vt:lpstr>
      <vt:lpstr>Agenda</vt:lpstr>
      <vt:lpstr>Journal </vt:lpstr>
      <vt:lpstr>Notes</vt:lpstr>
      <vt:lpstr>Research Questions</vt:lpstr>
      <vt:lpstr>Google Doc</vt:lpstr>
      <vt:lpstr>Hints </vt:lpstr>
      <vt:lpstr>Tuesday </vt:lpstr>
      <vt:lpstr>November 4 Journal </vt:lpstr>
      <vt:lpstr>PowerPoint Presentation</vt:lpstr>
      <vt:lpstr>Wednesday Nov 5</vt:lpstr>
      <vt:lpstr>PowerPoint Presentation</vt:lpstr>
      <vt:lpstr>November 6</vt:lpstr>
      <vt:lpstr>1A- Are humans valid test subjects? </vt:lpstr>
      <vt:lpstr>PowerPoint Presentation</vt:lpstr>
      <vt:lpstr>You get an extra research day. You should be thankful and feel like this.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Monday</dc:title>
  <dc:creator>Administrator</dc:creator>
  <cp:lastModifiedBy>Administrator</cp:lastModifiedBy>
  <cp:revision>18</cp:revision>
  <dcterms:created xsi:type="dcterms:W3CDTF">2014-11-03T15:13:13Z</dcterms:created>
  <dcterms:modified xsi:type="dcterms:W3CDTF">2014-11-07T15:57:02Z</dcterms:modified>
</cp:coreProperties>
</file>