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6" r:id="rId19"/>
    <p:sldId id="274" r:id="rId20"/>
    <p:sldId id="278" r:id="rId21"/>
    <p:sldId id="275" r:id="rId22"/>
    <p:sldId id="279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7" autoAdjust="0"/>
    <p:restoredTop sz="94660"/>
  </p:normalViewPr>
  <p:slideViewPr>
    <p:cSldViewPr>
      <p:cViewPr>
        <p:scale>
          <a:sx n="130" d="100"/>
          <a:sy n="130" d="100"/>
        </p:scale>
        <p:origin x="-72" y="14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D64E0-ED31-405B-84A6-4A0A7E12CC2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866BE3A-0C3C-4EDC-8A33-2E8B96B83635}">
      <dgm:prSet phldrT="[Text]"/>
      <dgm:spPr/>
      <dgm:t>
        <a:bodyPr/>
        <a:lstStyle/>
        <a:p>
          <a:r>
            <a:rPr lang="en-US" dirty="0" smtClean="0"/>
            <a:t>Faux </a:t>
          </a:r>
          <a:r>
            <a:rPr lang="en-US" dirty="0" err="1" smtClean="0"/>
            <a:t>Pelini</a:t>
          </a:r>
          <a:r>
            <a:rPr lang="en-US" dirty="0" smtClean="0"/>
            <a:t>/ State of the University</a:t>
          </a:r>
          <a:endParaRPr lang="en-US" dirty="0"/>
        </a:p>
      </dgm:t>
    </dgm:pt>
    <dgm:pt modelId="{60F0A1CE-00DD-47B8-A0C1-AB5CB1951C8A}" type="parTrans" cxnId="{1D91672F-0005-4082-BA4D-3B1B10006F48}">
      <dgm:prSet/>
      <dgm:spPr/>
      <dgm:t>
        <a:bodyPr/>
        <a:lstStyle/>
        <a:p>
          <a:endParaRPr lang="en-US"/>
        </a:p>
      </dgm:t>
    </dgm:pt>
    <dgm:pt modelId="{8F883DDD-E150-4B9B-8C13-DE2035F93461}" type="sibTrans" cxnId="{1D91672F-0005-4082-BA4D-3B1B10006F48}">
      <dgm:prSet/>
      <dgm:spPr/>
      <dgm:t>
        <a:bodyPr/>
        <a:lstStyle/>
        <a:p>
          <a:endParaRPr lang="en-US"/>
        </a:p>
      </dgm:t>
    </dgm:pt>
    <dgm:pt modelId="{8F6240AE-8A78-472D-BDF0-D1B24C41D645}">
      <dgm:prSet phldrT="[Text]"/>
      <dgm:spPr/>
      <dgm:t>
        <a:bodyPr/>
        <a:lstStyle/>
        <a:p>
          <a:r>
            <a:rPr lang="en-US" dirty="0" smtClean="0"/>
            <a:t>You should apply to UNL, they have many awesome sports teams and you will have a great time!</a:t>
          </a:r>
          <a:endParaRPr lang="en-US" dirty="0"/>
        </a:p>
      </dgm:t>
    </dgm:pt>
    <dgm:pt modelId="{04B2B13F-D717-40D5-8B5E-3C5402686B5C}" type="parTrans" cxnId="{7AE3FE8B-0C97-4907-A5F8-107553A0CB2B}">
      <dgm:prSet/>
      <dgm:spPr/>
      <dgm:t>
        <a:bodyPr/>
        <a:lstStyle/>
        <a:p>
          <a:endParaRPr lang="en-US"/>
        </a:p>
      </dgm:t>
    </dgm:pt>
    <dgm:pt modelId="{00CA3CC4-44D8-4697-9DC2-316DFC5B30E9}" type="sibTrans" cxnId="{7AE3FE8B-0C97-4907-A5F8-107553A0CB2B}">
      <dgm:prSet/>
      <dgm:spPr/>
      <dgm:t>
        <a:bodyPr/>
        <a:lstStyle/>
        <a:p>
          <a:endParaRPr lang="en-US"/>
        </a:p>
      </dgm:t>
    </dgm:pt>
    <dgm:pt modelId="{0BB32DAE-B2A1-4755-9E81-141ED1AA2388}">
      <dgm:prSet phldrT="[Text]"/>
      <dgm:spPr/>
      <dgm:t>
        <a:bodyPr/>
        <a:lstStyle/>
        <a:p>
          <a:r>
            <a:rPr lang="en-US" dirty="0" smtClean="0"/>
            <a:t>The school colors of UNL are crimson and cream. </a:t>
          </a:r>
          <a:endParaRPr lang="en-US" dirty="0"/>
        </a:p>
      </dgm:t>
    </dgm:pt>
    <dgm:pt modelId="{83C8808C-32B6-46C2-86E6-4248426C126C}" type="parTrans" cxnId="{3E9BD6E2-7011-4382-B9BC-F82A85D4A0E5}">
      <dgm:prSet/>
      <dgm:spPr/>
      <dgm:t>
        <a:bodyPr/>
        <a:lstStyle/>
        <a:p>
          <a:endParaRPr lang="en-US"/>
        </a:p>
      </dgm:t>
    </dgm:pt>
    <dgm:pt modelId="{9BF607A7-85A9-4F83-B55F-6A1319A30AB8}" type="sibTrans" cxnId="{3E9BD6E2-7011-4382-B9BC-F82A85D4A0E5}">
      <dgm:prSet/>
      <dgm:spPr/>
      <dgm:t>
        <a:bodyPr/>
        <a:lstStyle/>
        <a:p>
          <a:endParaRPr lang="en-US"/>
        </a:p>
      </dgm:t>
    </dgm:pt>
    <dgm:pt modelId="{1495DB9E-F067-4484-BA4F-DAA44FA8604C}" type="pres">
      <dgm:prSet presAssocID="{32FD64E0-ED31-405B-84A6-4A0A7E12CC28}" presName="compositeShape" presStyleCnt="0">
        <dgm:presLayoutVars>
          <dgm:chMax val="7"/>
          <dgm:dir/>
          <dgm:resizeHandles val="exact"/>
        </dgm:presLayoutVars>
      </dgm:prSet>
      <dgm:spPr/>
    </dgm:pt>
    <dgm:pt modelId="{78C72CFA-55C3-40CD-AC0E-D8A4D545EB46}" type="pres">
      <dgm:prSet presAssocID="{32FD64E0-ED31-405B-84A6-4A0A7E12CC28}" presName="wedge1" presStyleLbl="node1" presStyleIdx="0" presStyleCnt="3"/>
      <dgm:spPr/>
      <dgm:t>
        <a:bodyPr/>
        <a:lstStyle/>
        <a:p>
          <a:endParaRPr lang="en-US"/>
        </a:p>
      </dgm:t>
    </dgm:pt>
    <dgm:pt modelId="{005F52D1-0FEA-467C-BD0E-EE4AE57FE5CF}" type="pres">
      <dgm:prSet presAssocID="{32FD64E0-ED31-405B-84A6-4A0A7E12CC28}" presName="dummy1a" presStyleCnt="0"/>
      <dgm:spPr/>
    </dgm:pt>
    <dgm:pt modelId="{D2A3C71C-61EC-46BB-AB8D-5E4728C39BE9}" type="pres">
      <dgm:prSet presAssocID="{32FD64E0-ED31-405B-84A6-4A0A7E12CC28}" presName="dummy1b" presStyleCnt="0"/>
      <dgm:spPr/>
    </dgm:pt>
    <dgm:pt modelId="{EDED1D9D-A420-47A6-BBC5-2BDDFFB59C53}" type="pres">
      <dgm:prSet presAssocID="{32FD64E0-ED31-405B-84A6-4A0A7E12CC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9D236-E061-47A2-A564-91C8A2DC4849}" type="pres">
      <dgm:prSet presAssocID="{32FD64E0-ED31-405B-84A6-4A0A7E12CC28}" presName="wedge2" presStyleLbl="node1" presStyleIdx="1" presStyleCnt="3" custScaleX="107143" custScaleY="113690"/>
      <dgm:spPr/>
      <dgm:t>
        <a:bodyPr/>
        <a:lstStyle/>
        <a:p>
          <a:endParaRPr lang="en-US"/>
        </a:p>
      </dgm:t>
    </dgm:pt>
    <dgm:pt modelId="{C15621C6-8D77-4454-933A-A401609C1B97}" type="pres">
      <dgm:prSet presAssocID="{32FD64E0-ED31-405B-84A6-4A0A7E12CC28}" presName="dummy2a" presStyleCnt="0"/>
      <dgm:spPr/>
    </dgm:pt>
    <dgm:pt modelId="{E60E5FB9-7F7B-4A1E-91C6-5F3988CBD9C0}" type="pres">
      <dgm:prSet presAssocID="{32FD64E0-ED31-405B-84A6-4A0A7E12CC28}" presName="dummy2b" presStyleCnt="0"/>
      <dgm:spPr/>
    </dgm:pt>
    <dgm:pt modelId="{6D1ECBA8-2938-4C8F-914A-C9909DD521A2}" type="pres">
      <dgm:prSet presAssocID="{32FD64E0-ED31-405B-84A6-4A0A7E12CC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E4E4D-4CE4-4831-A949-0146EDBC8BBC}" type="pres">
      <dgm:prSet presAssocID="{32FD64E0-ED31-405B-84A6-4A0A7E12CC28}" presName="wedge3" presStyleLbl="node1" presStyleIdx="2" presStyleCnt="3"/>
      <dgm:spPr/>
      <dgm:t>
        <a:bodyPr/>
        <a:lstStyle/>
        <a:p>
          <a:endParaRPr lang="en-US"/>
        </a:p>
      </dgm:t>
    </dgm:pt>
    <dgm:pt modelId="{2FF80B65-F40C-4C32-8402-5BBFD1B6BF67}" type="pres">
      <dgm:prSet presAssocID="{32FD64E0-ED31-405B-84A6-4A0A7E12CC28}" presName="dummy3a" presStyleCnt="0"/>
      <dgm:spPr/>
    </dgm:pt>
    <dgm:pt modelId="{38734F10-D168-4A6E-840B-FB77A7FE35B7}" type="pres">
      <dgm:prSet presAssocID="{32FD64E0-ED31-405B-84A6-4A0A7E12CC28}" presName="dummy3b" presStyleCnt="0"/>
      <dgm:spPr/>
    </dgm:pt>
    <dgm:pt modelId="{D5FC2850-A2D1-4042-9043-C2D77D7E7317}" type="pres">
      <dgm:prSet presAssocID="{32FD64E0-ED31-405B-84A6-4A0A7E12CC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528A4-20FB-4D21-9733-A5D0073167F7}" type="pres">
      <dgm:prSet presAssocID="{8F883DDD-E150-4B9B-8C13-DE2035F93461}" presName="arrowWedge1" presStyleLbl="fgSibTrans2D1" presStyleIdx="0" presStyleCnt="3"/>
      <dgm:spPr/>
    </dgm:pt>
    <dgm:pt modelId="{D9757669-7F24-4521-AC3D-EE7613299BEB}" type="pres">
      <dgm:prSet presAssocID="{00CA3CC4-44D8-4697-9DC2-316DFC5B30E9}" presName="arrowWedge2" presStyleLbl="fgSibTrans2D1" presStyleIdx="1" presStyleCnt="3"/>
      <dgm:spPr/>
    </dgm:pt>
    <dgm:pt modelId="{36682080-3980-40A2-99A7-876478DAED6E}" type="pres">
      <dgm:prSet presAssocID="{9BF607A7-85A9-4F83-B55F-6A1319A30AB8}" presName="arrowWedge3" presStyleLbl="fgSibTrans2D1" presStyleIdx="2" presStyleCnt="3"/>
      <dgm:spPr/>
    </dgm:pt>
  </dgm:ptLst>
  <dgm:cxnLst>
    <dgm:cxn modelId="{3E9BD6E2-7011-4382-B9BC-F82A85D4A0E5}" srcId="{32FD64E0-ED31-405B-84A6-4A0A7E12CC28}" destId="{0BB32DAE-B2A1-4755-9E81-141ED1AA2388}" srcOrd="2" destOrd="0" parTransId="{83C8808C-32B6-46C2-86E6-4248426C126C}" sibTransId="{9BF607A7-85A9-4F83-B55F-6A1319A30AB8}"/>
    <dgm:cxn modelId="{1DC09C32-2271-42A1-82F6-D652B9A3BBB1}" type="presOf" srcId="{32FD64E0-ED31-405B-84A6-4A0A7E12CC28}" destId="{1495DB9E-F067-4484-BA4F-DAA44FA8604C}" srcOrd="0" destOrd="0" presId="urn:microsoft.com/office/officeart/2005/8/layout/cycle8"/>
    <dgm:cxn modelId="{1D91672F-0005-4082-BA4D-3B1B10006F48}" srcId="{32FD64E0-ED31-405B-84A6-4A0A7E12CC28}" destId="{3866BE3A-0C3C-4EDC-8A33-2E8B96B83635}" srcOrd="0" destOrd="0" parTransId="{60F0A1CE-00DD-47B8-A0C1-AB5CB1951C8A}" sibTransId="{8F883DDD-E150-4B9B-8C13-DE2035F93461}"/>
    <dgm:cxn modelId="{925103DF-419C-4CEF-BD6D-D8BC1B7FEA57}" type="presOf" srcId="{3866BE3A-0C3C-4EDC-8A33-2E8B96B83635}" destId="{78C72CFA-55C3-40CD-AC0E-D8A4D545EB46}" srcOrd="0" destOrd="0" presId="urn:microsoft.com/office/officeart/2005/8/layout/cycle8"/>
    <dgm:cxn modelId="{CDF6B22F-643F-4FB7-9255-A6BFD40342C1}" type="presOf" srcId="{0BB32DAE-B2A1-4755-9E81-141ED1AA2388}" destId="{A33E4E4D-4CE4-4831-A949-0146EDBC8BBC}" srcOrd="0" destOrd="0" presId="urn:microsoft.com/office/officeart/2005/8/layout/cycle8"/>
    <dgm:cxn modelId="{DA1A5AAB-CEFF-4D3B-87C8-96EE51731E9D}" type="presOf" srcId="{8F6240AE-8A78-472D-BDF0-D1B24C41D645}" destId="{8D99D236-E061-47A2-A564-91C8A2DC4849}" srcOrd="0" destOrd="0" presId="urn:microsoft.com/office/officeart/2005/8/layout/cycle8"/>
    <dgm:cxn modelId="{A886C59C-8689-4A63-BF9A-751B0E040293}" type="presOf" srcId="{8F6240AE-8A78-472D-BDF0-D1B24C41D645}" destId="{6D1ECBA8-2938-4C8F-914A-C9909DD521A2}" srcOrd="1" destOrd="0" presId="urn:microsoft.com/office/officeart/2005/8/layout/cycle8"/>
    <dgm:cxn modelId="{5FA668A7-A275-473C-B4BD-D8C984235E60}" type="presOf" srcId="{0BB32DAE-B2A1-4755-9E81-141ED1AA2388}" destId="{D5FC2850-A2D1-4042-9043-C2D77D7E7317}" srcOrd="1" destOrd="0" presId="urn:microsoft.com/office/officeart/2005/8/layout/cycle8"/>
    <dgm:cxn modelId="{73FDD090-C9D8-4EF7-B7F9-DD8BDD056FA4}" type="presOf" srcId="{3866BE3A-0C3C-4EDC-8A33-2E8B96B83635}" destId="{EDED1D9D-A420-47A6-BBC5-2BDDFFB59C53}" srcOrd="1" destOrd="0" presId="urn:microsoft.com/office/officeart/2005/8/layout/cycle8"/>
    <dgm:cxn modelId="{7AE3FE8B-0C97-4907-A5F8-107553A0CB2B}" srcId="{32FD64E0-ED31-405B-84A6-4A0A7E12CC28}" destId="{8F6240AE-8A78-472D-BDF0-D1B24C41D645}" srcOrd="1" destOrd="0" parTransId="{04B2B13F-D717-40D5-8B5E-3C5402686B5C}" sibTransId="{00CA3CC4-44D8-4697-9DC2-316DFC5B30E9}"/>
    <dgm:cxn modelId="{12B715BB-4927-43D9-B73E-5BABEC0446C0}" type="presParOf" srcId="{1495DB9E-F067-4484-BA4F-DAA44FA8604C}" destId="{78C72CFA-55C3-40CD-AC0E-D8A4D545EB46}" srcOrd="0" destOrd="0" presId="urn:microsoft.com/office/officeart/2005/8/layout/cycle8"/>
    <dgm:cxn modelId="{BAB50BB7-8392-43D1-A5D1-D92B1CC6E3C7}" type="presParOf" srcId="{1495DB9E-F067-4484-BA4F-DAA44FA8604C}" destId="{005F52D1-0FEA-467C-BD0E-EE4AE57FE5CF}" srcOrd="1" destOrd="0" presId="urn:microsoft.com/office/officeart/2005/8/layout/cycle8"/>
    <dgm:cxn modelId="{14843F07-8DB9-4C4D-838F-9DC0D7285D95}" type="presParOf" srcId="{1495DB9E-F067-4484-BA4F-DAA44FA8604C}" destId="{D2A3C71C-61EC-46BB-AB8D-5E4728C39BE9}" srcOrd="2" destOrd="0" presId="urn:microsoft.com/office/officeart/2005/8/layout/cycle8"/>
    <dgm:cxn modelId="{9175C6AE-1FEB-48C4-810D-22E3837906BB}" type="presParOf" srcId="{1495DB9E-F067-4484-BA4F-DAA44FA8604C}" destId="{EDED1D9D-A420-47A6-BBC5-2BDDFFB59C53}" srcOrd="3" destOrd="0" presId="urn:microsoft.com/office/officeart/2005/8/layout/cycle8"/>
    <dgm:cxn modelId="{E3555AFD-3843-4576-B6DA-02812C5A572A}" type="presParOf" srcId="{1495DB9E-F067-4484-BA4F-DAA44FA8604C}" destId="{8D99D236-E061-47A2-A564-91C8A2DC4849}" srcOrd="4" destOrd="0" presId="urn:microsoft.com/office/officeart/2005/8/layout/cycle8"/>
    <dgm:cxn modelId="{369C6AEA-0682-44D2-A140-2476E6040E77}" type="presParOf" srcId="{1495DB9E-F067-4484-BA4F-DAA44FA8604C}" destId="{C15621C6-8D77-4454-933A-A401609C1B97}" srcOrd="5" destOrd="0" presId="urn:microsoft.com/office/officeart/2005/8/layout/cycle8"/>
    <dgm:cxn modelId="{64EA368F-4D4B-477F-8914-9ED7A0FD10AF}" type="presParOf" srcId="{1495DB9E-F067-4484-BA4F-DAA44FA8604C}" destId="{E60E5FB9-7F7B-4A1E-91C6-5F3988CBD9C0}" srcOrd="6" destOrd="0" presId="urn:microsoft.com/office/officeart/2005/8/layout/cycle8"/>
    <dgm:cxn modelId="{F2AA291A-A4F7-480B-9516-0009DAA5A2E6}" type="presParOf" srcId="{1495DB9E-F067-4484-BA4F-DAA44FA8604C}" destId="{6D1ECBA8-2938-4C8F-914A-C9909DD521A2}" srcOrd="7" destOrd="0" presId="urn:microsoft.com/office/officeart/2005/8/layout/cycle8"/>
    <dgm:cxn modelId="{64F6424C-C38B-49E6-87FE-5370CF0AC942}" type="presParOf" srcId="{1495DB9E-F067-4484-BA4F-DAA44FA8604C}" destId="{A33E4E4D-4CE4-4831-A949-0146EDBC8BBC}" srcOrd="8" destOrd="0" presId="urn:microsoft.com/office/officeart/2005/8/layout/cycle8"/>
    <dgm:cxn modelId="{106859DA-0F07-49C2-B031-A29910CA003E}" type="presParOf" srcId="{1495DB9E-F067-4484-BA4F-DAA44FA8604C}" destId="{2FF80B65-F40C-4C32-8402-5BBFD1B6BF67}" srcOrd="9" destOrd="0" presId="urn:microsoft.com/office/officeart/2005/8/layout/cycle8"/>
    <dgm:cxn modelId="{282E71C4-F7B9-4F54-A539-8367F07618E4}" type="presParOf" srcId="{1495DB9E-F067-4484-BA4F-DAA44FA8604C}" destId="{38734F10-D168-4A6E-840B-FB77A7FE35B7}" srcOrd="10" destOrd="0" presId="urn:microsoft.com/office/officeart/2005/8/layout/cycle8"/>
    <dgm:cxn modelId="{C6B36964-458E-4E85-B66D-E00328DB1CA7}" type="presParOf" srcId="{1495DB9E-F067-4484-BA4F-DAA44FA8604C}" destId="{D5FC2850-A2D1-4042-9043-C2D77D7E7317}" srcOrd="11" destOrd="0" presId="urn:microsoft.com/office/officeart/2005/8/layout/cycle8"/>
    <dgm:cxn modelId="{4EC97D68-C783-4CD5-9AAF-D480B5D520F5}" type="presParOf" srcId="{1495DB9E-F067-4484-BA4F-DAA44FA8604C}" destId="{563528A4-20FB-4D21-9733-A5D0073167F7}" srcOrd="12" destOrd="0" presId="urn:microsoft.com/office/officeart/2005/8/layout/cycle8"/>
    <dgm:cxn modelId="{064F9A1A-2170-4785-B47E-7F9FFA85847D}" type="presParOf" srcId="{1495DB9E-F067-4484-BA4F-DAA44FA8604C}" destId="{D9757669-7F24-4521-AC3D-EE7613299BEB}" srcOrd="13" destOrd="0" presId="urn:microsoft.com/office/officeart/2005/8/layout/cycle8"/>
    <dgm:cxn modelId="{5C542E49-8DF7-43E5-A99C-48AA32256632}" type="presParOf" srcId="{1495DB9E-F067-4484-BA4F-DAA44FA8604C}" destId="{36682080-3980-40A2-99A7-876478DAED6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72CFA-55C3-40CD-AC0E-D8A4D545EB46}">
      <dsp:nvSpPr>
        <dsp:cNvPr id="0" name=""/>
        <dsp:cNvSpPr/>
      </dsp:nvSpPr>
      <dsp:spPr>
        <a:xfrm>
          <a:off x="1411427" y="20319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Faux </a:t>
          </a:r>
          <a:r>
            <a:rPr lang="en-US" sz="1300" kern="1200" dirty="0" err="1" smtClean="0"/>
            <a:t>Pelini</a:t>
          </a:r>
          <a:r>
            <a:rPr lang="en-US" sz="1300" kern="1200" dirty="0" smtClean="0"/>
            <a:t>/ State of the University</a:t>
          </a:r>
          <a:endParaRPr lang="en-US" sz="1300" kern="1200" dirty="0"/>
        </a:p>
      </dsp:txBody>
      <dsp:txXfrm>
        <a:off x="3210560" y="926592"/>
        <a:ext cx="1219200" cy="1016000"/>
      </dsp:txXfrm>
    </dsp:sp>
    <dsp:sp modelId="{8D99D236-E061-47A2-A564-91C8A2DC4849}">
      <dsp:nvSpPr>
        <dsp:cNvPr id="0" name=""/>
        <dsp:cNvSpPr/>
      </dsp:nvSpPr>
      <dsp:spPr>
        <a:xfrm>
          <a:off x="1219197" y="91448"/>
          <a:ext cx="3657604" cy="388110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You should apply to UNL, they have many awesome sports teams and you will have a great time!</a:t>
          </a:r>
          <a:endParaRPr lang="en-US" sz="1300" kern="1200" dirty="0"/>
        </a:p>
      </dsp:txBody>
      <dsp:txXfrm>
        <a:off x="2090055" y="2609545"/>
        <a:ext cx="1959431" cy="1016479"/>
      </dsp:txXfrm>
    </dsp:sp>
    <dsp:sp modelId="{A33E4E4D-4CE4-4831-A949-0146EDBC8BBC}">
      <dsp:nvSpPr>
        <dsp:cNvPr id="0" name=""/>
        <dsp:cNvSpPr/>
      </dsp:nvSpPr>
      <dsp:spPr>
        <a:xfrm>
          <a:off x="1270812" y="20319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The school colors of UNL are crimson and cream. </a:t>
          </a:r>
          <a:endParaRPr lang="en-US" sz="1300" kern="1200" dirty="0"/>
        </a:p>
      </dsp:txBody>
      <dsp:txXfrm>
        <a:off x="1666240" y="926592"/>
        <a:ext cx="1219200" cy="1016000"/>
      </dsp:txXfrm>
    </dsp:sp>
    <dsp:sp modelId="{563528A4-20FB-4D21-9733-A5D0073167F7}">
      <dsp:nvSpPr>
        <dsp:cNvPr id="0" name=""/>
        <dsp:cNvSpPr/>
      </dsp:nvSpPr>
      <dsp:spPr>
        <a:xfrm>
          <a:off x="1200380" y="-8128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57669-7F24-4521-AC3D-EE7613299BEB}">
      <dsp:nvSpPr>
        <dsp:cNvPr id="0" name=""/>
        <dsp:cNvSpPr/>
      </dsp:nvSpPr>
      <dsp:spPr>
        <a:xfrm>
          <a:off x="1128506" y="111111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82080-3980-40A2-99A7-876478DAED6E}">
      <dsp:nvSpPr>
        <dsp:cNvPr id="0" name=""/>
        <dsp:cNvSpPr/>
      </dsp:nvSpPr>
      <dsp:spPr>
        <a:xfrm>
          <a:off x="1059203" y="-8128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E40C20F-123C-47C7-9986-F3E82890420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B817F3F-773D-426D-AA24-602E5D3810A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C20F-123C-47C7-9986-F3E82890420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7F3F-773D-426D-AA24-602E5D3810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C20F-123C-47C7-9986-F3E82890420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7F3F-773D-426D-AA24-602E5D3810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C20F-123C-47C7-9986-F3E82890420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7F3F-773D-426D-AA24-602E5D3810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C20F-123C-47C7-9986-F3E82890420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7F3F-773D-426D-AA24-602E5D3810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C20F-123C-47C7-9986-F3E82890420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7F3F-773D-426D-AA24-602E5D3810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C20F-123C-47C7-9986-F3E82890420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7F3F-773D-426D-AA24-602E5D3810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C20F-123C-47C7-9986-F3E82890420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7F3F-773D-426D-AA24-602E5D3810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C20F-123C-47C7-9986-F3E82890420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7F3F-773D-426D-AA24-602E5D3810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C20F-123C-47C7-9986-F3E82890420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7F3F-773D-426D-AA24-602E5D3810A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C20F-123C-47C7-9986-F3E82890420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7F3F-773D-426D-AA24-602E5D3810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E40C20F-123C-47C7-9986-F3E82890420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B817F3F-773D-426D-AA24-602E5D3810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3600" y="0"/>
            <a:ext cx="3313355" cy="1702160"/>
          </a:xfrm>
        </p:spPr>
        <p:txBody>
          <a:bodyPr/>
          <a:lstStyle/>
          <a:p>
            <a:r>
              <a:rPr lang="en-US" dirty="0" smtClean="0"/>
              <a:t>Good Morning!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2590800"/>
            <a:ext cx="2090603" cy="3656120"/>
          </a:xfrm>
        </p:spPr>
        <p:txBody>
          <a:bodyPr>
            <a:normAutofit/>
          </a:bodyPr>
          <a:lstStyle/>
          <a:p>
            <a:r>
              <a:rPr lang="en-US" dirty="0" smtClean="0"/>
              <a:t>10/20/14</a:t>
            </a:r>
          </a:p>
          <a:p>
            <a:r>
              <a:rPr lang="en-US" dirty="0" smtClean="0"/>
              <a:t>If you have your A project, please staple that and your B project from the box to your yellow sheet. Return it to the box!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" y="1295399"/>
            <a:ext cx="5951764" cy="476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48200" y="3657600"/>
            <a:ext cx="35052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October 21, 2014</a:t>
            </a:r>
          </a:p>
          <a:p>
            <a:r>
              <a:rPr lang="en-US" dirty="0" smtClean="0"/>
              <a:t>Pick up an acorn and set your reading goal. When you are done, return it to my desk.</a:t>
            </a:r>
          </a:p>
          <a:p>
            <a:r>
              <a:rPr lang="en-US" dirty="0" smtClean="0"/>
              <a:t>Include your name on your acorn.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6326038" cy="33528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280413">
            <a:off x="325923" y="3534672"/>
            <a:ext cx="1066800" cy="685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434340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happens to me when you don’t listen the first time.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0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75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SSR</a:t>
            </a:r>
          </a:p>
          <a:p>
            <a:r>
              <a:rPr lang="en-US" dirty="0" smtClean="0"/>
              <a:t>Reading Goal </a:t>
            </a:r>
          </a:p>
          <a:p>
            <a:r>
              <a:rPr lang="en-US" dirty="0" smtClean="0"/>
              <a:t>Journal</a:t>
            </a:r>
          </a:p>
          <a:p>
            <a:r>
              <a:rPr lang="en-US" dirty="0" smtClean="0"/>
              <a:t>Notes</a:t>
            </a:r>
          </a:p>
          <a:p>
            <a:r>
              <a:rPr lang="en-US" dirty="0" smtClean="0"/>
              <a:t>HO Real World Writing Prompts</a:t>
            </a:r>
          </a:p>
          <a:p>
            <a:r>
              <a:rPr lang="en-US" dirty="0" smtClean="0"/>
              <a:t>Activity</a:t>
            </a:r>
          </a:p>
          <a:p>
            <a:r>
              <a:rPr lang="en-US" dirty="0" smtClean="0"/>
              <a:t>Exit Ticket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3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 the sentence below:</a:t>
            </a:r>
          </a:p>
          <a:p>
            <a:pPr lvl="1"/>
            <a:r>
              <a:rPr lang="en-US" dirty="0"/>
              <a:t>albert Einstein once says "the true sign of intelligence is not knowledge </a:t>
            </a:r>
            <a:r>
              <a:rPr lang="en-US" dirty="0" smtClean="0"/>
              <a:t>but </a:t>
            </a:r>
            <a:r>
              <a:rPr lang="en-US" dirty="0"/>
              <a:t>imagination."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Then tell me what you would do if you were as famous as Einstein.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858536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Notes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5057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Writing with the End in Mind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want your reader to know? </a:t>
            </a:r>
          </a:p>
          <a:p>
            <a:pPr lvl="1"/>
            <a:r>
              <a:rPr lang="en-US" dirty="0" smtClean="0"/>
              <a:t>Your end result determines your starting point!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Yes you need to write this. 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8419839">
            <a:off x="5105400" y="3352800"/>
            <a:ext cx="685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World Writing Prompts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handout.</a:t>
            </a:r>
          </a:p>
          <a:p>
            <a:r>
              <a:rPr lang="en-US" dirty="0" smtClean="0"/>
              <a:t>What do you notice?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429" y="2808514"/>
            <a:ext cx="16764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 5"/>
          <p:cNvSpPr/>
          <p:nvPr/>
        </p:nvSpPr>
        <p:spPr>
          <a:xfrm>
            <a:off x="1738993" y="2884714"/>
            <a:ext cx="517071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374543"/>
              </p:ext>
            </p:extLst>
          </p:nvPr>
        </p:nvGraphicFramePr>
        <p:xfrm>
          <a:off x="2256064" y="609600"/>
          <a:ext cx="6629400" cy="6205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/>
                <a:gridCol w="44958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Possible Writing Topics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5936">
                <a:tc>
                  <a:txBody>
                    <a:bodyPr/>
                    <a:lstStyle/>
                    <a:p>
                      <a:r>
                        <a:rPr lang="en-US" dirty="0" smtClean="0"/>
                        <a:t>Express and Reflect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Feel/Lessons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5936">
                <a:tc>
                  <a:txBody>
                    <a:bodyPr/>
                    <a:lstStyle/>
                    <a:p>
                      <a:r>
                        <a:rPr lang="en-US" dirty="0" smtClean="0"/>
                        <a:t>Inform</a:t>
                      </a:r>
                      <a:r>
                        <a:rPr lang="en-US" baseline="0" dirty="0" smtClean="0"/>
                        <a:t> and Explain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What does the reader not know? 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5936">
                <a:tc>
                  <a:txBody>
                    <a:bodyPr/>
                    <a:lstStyle/>
                    <a:p>
                      <a:r>
                        <a:rPr lang="en-US" dirty="0" smtClean="0"/>
                        <a:t>Evaluate and Judge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“worth”,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good/bad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5936">
                <a:tc>
                  <a:txBody>
                    <a:bodyPr/>
                    <a:lstStyle/>
                    <a:p>
                      <a:r>
                        <a:rPr lang="en-US" dirty="0" smtClean="0"/>
                        <a:t>Inquire and Explore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Wrestle with a question?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5128">
                <a:tc>
                  <a:txBody>
                    <a:bodyPr/>
                    <a:lstStyle/>
                    <a:p>
                      <a:r>
                        <a:rPr lang="en-US" dirty="0" smtClean="0"/>
                        <a:t>Analyze</a:t>
                      </a:r>
                      <a:r>
                        <a:rPr lang="en-US" baseline="0" dirty="0" smtClean="0"/>
                        <a:t> and Interpret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“why”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55512">
                <a:tc>
                  <a:txBody>
                    <a:bodyPr/>
                    <a:lstStyle/>
                    <a:p>
                      <a:r>
                        <a:rPr lang="en-US" dirty="0" smtClean="0"/>
                        <a:t>Take a Stand/Propose</a:t>
                      </a:r>
                      <a:r>
                        <a:rPr lang="en-US" baseline="0" dirty="0" smtClean="0"/>
                        <a:t> a Solution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76200" y="2242457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Topic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131411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Topic = 18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029148"/>
          </a:xfrm>
        </p:spPr>
        <p:txBody>
          <a:bodyPr/>
          <a:lstStyle/>
          <a:p>
            <a:r>
              <a:rPr lang="en-US" dirty="0"/>
              <a:t>Write one persuasive sentence and one informative </a:t>
            </a:r>
            <a:r>
              <a:rPr lang="en-US" dirty="0" smtClean="0"/>
              <a:t>sentence.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4800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Real World Writing      </a:t>
            </a:r>
            <a:r>
              <a:rPr lang="en-US" dirty="0" smtClean="0">
                <a:solidFill>
                  <a:srgbClr val="FF0000"/>
                </a:solidFill>
              </a:rPr>
              <a:t>Due Tomorrow</a:t>
            </a:r>
          </a:p>
          <a:p>
            <a:r>
              <a:rPr lang="en-US" dirty="0" smtClean="0"/>
              <a:t>AOTW</a:t>
            </a:r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DUE </a:t>
            </a:r>
            <a:r>
              <a:rPr lang="en-US" dirty="0" smtClean="0">
                <a:solidFill>
                  <a:srgbClr val="FF0000"/>
                </a:solidFill>
              </a:rPr>
              <a:t>10/24</a:t>
            </a:r>
          </a:p>
          <a:p>
            <a:r>
              <a:rPr lang="en-US" dirty="0"/>
              <a:t>NRI assigned 10/22 	</a:t>
            </a:r>
            <a:r>
              <a:rPr lang="en-US" dirty="0">
                <a:solidFill>
                  <a:srgbClr val="FF0000"/>
                </a:solidFill>
              </a:rPr>
              <a:t>DUE </a:t>
            </a:r>
            <a:r>
              <a:rPr lang="en-US" dirty="0" smtClean="0">
                <a:solidFill>
                  <a:srgbClr val="FF0000"/>
                </a:solidFill>
              </a:rPr>
              <a:t>10/26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Book Talk 		</a:t>
            </a:r>
            <a:r>
              <a:rPr lang="en-US" dirty="0">
                <a:solidFill>
                  <a:srgbClr val="FF0000"/>
                </a:solidFill>
              </a:rPr>
              <a:t>DUE </a:t>
            </a:r>
            <a:r>
              <a:rPr lang="en-US" dirty="0" smtClean="0">
                <a:solidFill>
                  <a:srgbClr val="FF0000"/>
                </a:solidFill>
              </a:rPr>
              <a:t>10/29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BRING MONEY FOR BOOK FAIR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75657" y="34290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Due 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media includes any web based social networking in which people can interact and communicate. How familiar are you with social media? Do you think it is having a positive or negative effect on society? Explain your answer.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October 22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399"/>
            <a:ext cx="4114800" cy="665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SSR</a:t>
            </a:r>
          </a:p>
          <a:p>
            <a:r>
              <a:rPr lang="en-US" dirty="0" smtClean="0"/>
              <a:t>Journal </a:t>
            </a:r>
          </a:p>
          <a:p>
            <a:r>
              <a:rPr lang="en-US" dirty="0" smtClean="0"/>
              <a:t>HO AOTW – I know you are stoked! </a:t>
            </a:r>
          </a:p>
          <a:p>
            <a:r>
              <a:rPr lang="en-US" dirty="0" smtClean="0"/>
              <a:t>Notes about PIE</a:t>
            </a:r>
          </a:p>
          <a:p>
            <a:r>
              <a:rPr lang="en-US" dirty="0" smtClean="0"/>
              <a:t>Activity</a:t>
            </a:r>
          </a:p>
          <a:p>
            <a:r>
              <a:rPr lang="en-US" dirty="0" smtClean="0"/>
              <a:t>Exit Ticket</a:t>
            </a:r>
          </a:p>
        </p:txBody>
      </p:sp>
    </p:spTree>
    <p:extLst>
      <p:ext uri="{BB962C8B-B14F-4D97-AF65-F5344CB8AC3E}">
        <p14:creationId xmlns:p14="http://schemas.microsoft.com/office/powerpoint/2010/main" val="4066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have this?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595308" cy="3772348"/>
          </a:xfrm>
        </p:spPr>
        <p:txBody>
          <a:bodyPr/>
          <a:lstStyle/>
          <a:p>
            <a:r>
              <a:rPr lang="en-US" dirty="0"/>
              <a:t> My family for the </a:t>
            </a:r>
            <a:r>
              <a:rPr lang="en-US" dirty="0" smtClean="0"/>
              <a:t>war</a:t>
            </a:r>
          </a:p>
          <a:p>
            <a:endParaRPr lang="en-US" dirty="0"/>
          </a:p>
          <a:p>
            <a:r>
              <a:rPr lang="en-US" dirty="0" smtClean="0"/>
              <a:t>Can you let me know? It’s overdue and they want it back!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31316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</a:t>
            </a:r>
          </a:p>
          <a:p>
            <a:r>
              <a:rPr lang="en-US" dirty="0" smtClean="0"/>
              <a:t>Book Fair!</a:t>
            </a:r>
          </a:p>
          <a:p>
            <a:r>
              <a:rPr lang="en-US" dirty="0" smtClean="0"/>
              <a:t>SSR</a:t>
            </a:r>
            <a:endParaRPr lang="en-US" dirty="0"/>
          </a:p>
          <a:p>
            <a:r>
              <a:rPr lang="en-US" dirty="0" smtClean="0"/>
              <a:t>HO Research Paper</a:t>
            </a:r>
            <a:endParaRPr lang="en-US" dirty="0"/>
          </a:p>
          <a:p>
            <a:r>
              <a:rPr lang="en-US" dirty="0"/>
              <a:t>Activity</a:t>
            </a:r>
          </a:p>
          <a:p>
            <a:r>
              <a:rPr lang="en-US" dirty="0"/>
              <a:t>Exit Ticket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research paper?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23652"/>
            <a:ext cx="7211209" cy="407714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Detailed</a:t>
            </a:r>
          </a:p>
          <a:p>
            <a:r>
              <a:rPr lang="en-US" dirty="0" smtClean="0"/>
              <a:t>Quotes/ are cited </a:t>
            </a:r>
          </a:p>
          <a:p>
            <a:r>
              <a:rPr lang="en-US" dirty="0" smtClean="0"/>
              <a:t>Timeline/chronological </a:t>
            </a:r>
          </a:p>
          <a:p>
            <a:r>
              <a:rPr lang="en-US" dirty="0" smtClean="0"/>
              <a:t>Long</a:t>
            </a:r>
          </a:p>
          <a:p>
            <a:r>
              <a:rPr lang="en-US" dirty="0" smtClean="0"/>
              <a:t>Intelligent language choices</a:t>
            </a:r>
          </a:p>
          <a:p>
            <a:r>
              <a:rPr lang="en-US" dirty="0" smtClean="0"/>
              <a:t>No opinions</a:t>
            </a:r>
          </a:p>
          <a:p>
            <a:r>
              <a:rPr lang="en-US" dirty="0" smtClean="0"/>
              <a:t>Only 1 topic</a:t>
            </a:r>
          </a:p>
          <a:p>
            <a:r>
              <a:rPr lang="en-US" dirty="0" smtClean="0"/>
              <a:t>Citations/parentheticals</a:t>
            </a:r>
          </a:p>
          <a:p>
            <a:r>
              <a:rPr lang="en-US" dirty="0" smtClean="0"/>
              <a:t>Follows thesis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person</a:t>
            </a:r>
          </a:p>
          <a:p>
            <a:r>
              <a:rPr lang="en-US" dirty="0" smtClean="0"/>
              <a:t>Concluding sentence</a:t>
            </a:r>
          </a:p>
          <a:p>
            <a:r>
              <a:rPr lang="en-US" dirty="0" smtClean="0"/>
              <a:t>Topic sentences</a:t>
            </a:r>
          </a:p>
          <a:p>
            <a:r>
              <a:rPr lang="en-US" dirty="0" smtClean="0"/>
              <a:t>Informative/ only facts</a:t>
            </a:r>
          </a:p>
          <a:p>
            <a:r>
              <a:rPr lang="en-US" dirty="0" smtClean="0"/>
              <a:t>Compound/complex sentences</a:t>
            </a:r>
          </a:p>
          <a:p>
            <a:r>
              <a:rPr lang="en-US" dirty="0" smtClean="0"/>
              <a:t>No personality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46499" y="2128114"/>
            <a:ext cx="48006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4800" y="2128114"/>
            <a:ext cx="5184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Boring- no climax just fact stating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MLA format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Sources cited- where info came from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Quotes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Information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Topic sentences for each paragraph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Organized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Chronological- dates time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Statistics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personal pronouns = write in 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person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Thorough explanations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Straight to the point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Intro and conclusion tie together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Thesis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744" cy="1143000"/>
          </a:xfrm>
        </p:spPr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810000"/>
            <a:ext cx="6777317" cy="24798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Real World Writing     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Due Today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Research Scavenger </a:t>
            </a:r>
            <a:r>
              <a:rPr lang="en-US" dirty="0" smtClean="0">
                <a:solidFill>
                  <a:srgbClr val="FF0000"/>
                </a:solidFill>
              </a:rPr>
              <a:t>	Due Tomorrow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AOTW			</a:t>
            </a:r>
            <a:r>
              <a:rPr lang="en-US" dirty="0">
                <a:solidFill>
                  <a:srgbClr val="FF0000"/>
                </a:solidFill>
              </a:rPr>
              <a:t>DUE 10/24</a:t>
            </a:r>
          </a:p>
          <a:p>
            <a:r>
              <a:rPr lang="en-US" dirty="0"/>
              <a:t>NRI assigned 10/22 	</a:t>
            </a:r>
            <a:r>
              <a:rPr lang="en-US" dirty="0">
                <a:solidFill>
                  <a:srgbClr val="FF0000"/>
                </a:solidFill>
              </a:rPr>
              <a:t>DUE 10/26</a:t>
            </a:r>
          </a:p>
          <a:p>
            <a:r>
              <a:rPr lang="en-US" dirty="0"/>
              <a:t>Book Talk 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DUE 10/29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FOLDER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26670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9812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did you learn from the example research paper?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Journals will get a grade every 2 weeks for completion. </a:t>
            </a:r>
          </a:p>
          <a:p>
            <a:r>
              <a:rPr lang="en-US" dirty="0" smtClean="0"/>
              <a:t>You will also be required to “publish” one every two weeks </a:t>
            </a:r>
            <a:r>
              <a:rPr lang="en-US" dirty="0" smtClean="0">
                <a:sym typeface="Wingdings" pitchFamily="2" charset="2"/>
              </a:rPr>
              <a:t>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Today the topic is: I couldn’t live without….because….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315736"/>
          </a:xfrm>
        </p:spPr>
        <p:txBody>
          <a:bodyPr>
            <a:normAutofit/>
          </a:bodyPr>
          <a:lstStyle/>
          <a:p>
            <a:pPr algn="ctr"/>
            <a:r>
              <a:rPr lang="en-US" sz="11500" dirty="0" smtClean="0"/>
              <a:t>Notes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9962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6096000" cy="623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1111697" y="2593087"/>
            <a:ext cx="4394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Author’s Purpose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185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an example for each Author’s Purpose </a:t>
            </a:r>
            <a:r>
              <a:rPr lang="en-US" dirty="0" err="1" smtClean="0"/>
              <a:t>ie</a:t>
            </a:r>
            <a:r>
              <a:rPr lang="en-US" dirty="0" smtClean="0"/>
              <a:t> PIE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P-</a:t>
            </a:r>
          </a:p>
          <a:p>
            <a:r>
              <a:rPr lang="en-US" dirty="0" smtClean="0"/>
              <a:t>I-</a:t>
            </a:r>
          </a:p>
          <a:p>
            <a:r>
              <a:rPr lang="en-US" dirty="0" smtClean="0"/>
              <a:t>E-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32167081"/>
              </p:ext>
            </p:extLst>
          </p:nvPr>
        </p:nvGraphicFramePr>
        <p:xfrm>
          <a:off x="2895600" y="2590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93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7155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a PIE chart as a group on the large sheet of paper at the front of the room.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971800"/>
            <a:ext cx="6777317" cy="3508977"/>
          </a:xfrm>
        </p:spPr>
        <p:txBody>
          <a:bodyPr/>
          <a:lstStyle/>
          <a:p>
            <a:r>
              <a:rPr lang="en-US" dirty="0" smtClean="0"/>
              <a:t>Include PIE labels and what makes each PIE. </a:t>
            </a:r>
          </a:p>
          <a:p>
            <a:pPr lvl="2"/>
            <a:r>
              <a:rPr lang="en-US" dirty="0" smtClean="0"/>
              <a:t>This is persuasive because…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 Large PIE sheet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 out who is speaking for your group. </a:t>
            </a:r>
            <a:endParaRPr lang="en-US" dirty="0"/>
          </a:p>
          <a:p>
            <a:r>
              <a:rPr lang="en-US" dirty="0" smtClean="0"/>
              <a:t>Figure out what they are saying.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724348"/>
          </a:xfrm>
        </p:spPr>
        <p:txBody>
          <a:bodyPr/>
          <a:lstStyle/>
          <a:p>
            <a:r>
              <a:rPr lang="en-US" dirty="0" smtClean="0"/>
              <a:t>Tell me about PIE.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3200400"/>
            <a:ext cx="2935419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2DA2BF"/>
                </a:solidFill>
                <a:ea typeface="+mj-ea"/>
                <a:cs typeface="+mj-cs"/>
              </a:rPr>
              <a:t>Due Dates: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4185285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LEVEL and yellow sheet </a:t>
            </a:r>
            <a:r>
              <a:rPr lang="en-US" dirty="0" smtClean="0">
                <a:solidFill>
                  <a:srgbClr val="FF0000"/>
                </a:solidFill>
              </a:rPr>
              <a:t>DUE TODAY!</a:t>
            </a:r>
          </a:p>
          <a:p>
            <a:r>
              <a:rPr lang="en-US" dirty="0" smtClean="0"/>
              <a:t>NRI assigned 10/22 	</a:t>
            </a:r>
            <a:r>
              <a:rPr lang="en-US" dirty="0" smtClean="0">
                <a:solidFill>
                  <a:srgbClr val="FF0000"/>
                </a:solidFill>
              </a:rPr>
              <a:t>DUE 10/26</a:t>
            </a:r>
          </a:p>
          <a:p>
            <a:r>
              <a:rPr lang="en-US" dirty="0" smtClean="0"/>
              <a:t>AOTW			</a:t>
            </a:r>
            <a:r>
              <a:rPr lang="en-US" dirty="0" smtClean="0">
                <a:solidFill>
                  <a:srgbClr val="FF0000"/>
                </a:solidFill>
              </a:rPr>
              <a:t>DUE 10/24</a:t>
            </a:r>
          </a:p>
          <a:p>
            <a:r>
              <a:rPr lang="en-US" dirty="0" smtClean="0"/>
              <a:t>Book Talk 		</a:t>
            </a:r>
            <a:r>
              <a:rPr lang="en-US" dirty="0" smtClean="0">
                <a:solidFill>
                  <a:srgbClr val="FF0000"/>
                </a:solidFill>
              </a:rPr>
              <a:t>DUE 10/29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3200</TotalTime>
  <Words>612</Words>
  <Application>Microsoft Office PowerPoint</Application>
  <PresentationFormat>On-screen Show (4:3)</PresentationFormat>
  <Paragraphs>140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Good Morning! </vt:lpstr>
      <vt:lpstr>Agenda </vt:lpstr>
      <vt:lpstr>Journals</vt:lpstr>
      <vt:lpstr>Notes</vt:lpstr>
      <vt:lpstr>PowerPoint Presentation</vt:lpstr>
      <vt:lpstr>Create an example for each Author’s Purpose ie PIE</vt:lpstr>
      <vt:lpstr>Create a PIE chart as a group on the large sheet of paper at the front of the room. </vt:lpstr>
      <vt:lpstr>Finish Large PIE sheet </vt:lpstr>
      <vt:lpstr>Exit Ticket  </vt:lpstr>
      <vt:lpstr>What happens to me when you don’t listen the first time. </vt:lpstr>
      <vt:lpstr>Agenda </vt:lpstr>
      <vt:lpstr>Journal </vt:lpstr>
      <vt:lpstr>Notes</vt:lpstr>
      <vt:lpstr>Creating Writing with the End in Mind </vt:lpstr>
      <vt:lpstr>Real World Writing Prompts</vt:lpstr>
      <vt:lpstr>PowerPoint Presentation</vt:lpstr>
      <vt:lpstr>Exit Ticket</vt:lpstr>
      <vt:lpstr>Journal </vt:lpstr>
      <vt:lpstr>October 22</vt:lpstr>
      <vt:lpstr>Do you have this? </vt:lpstr>
      <vt:lpstr>Agenda</vt:lpstr>
      <vt:lpstr>What is a research paper? 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Morning!</dc:title>
  <dc:creator>Administrator</dc:creator>
  <cp:lastModifiedBy>Administrator</cp:lastModifiedBy>
  <cp:revision>28</cp:revision>
  <dcterms:created xsi:type="dcterms:W3CDTF">2014-10-20T13:23:50Z</dcterms:created>
  <dcterms:modified xsi:type="dcterms:W3CDTF">2014-10-22T19:24:20Z</dcterms:modified>
</cp:coreProperties>
</file>